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2"/>
  </p:notesMasterIdLst>
  <p:handoutMasterIdLst>
    <p:handoutMasterId r:id="rId23"/>
  </p:handoutMasterIdLst>
  <p:sldIdLst>
    <p:sldId id="256" r:id="rId2"/>
    <p:sldId id="257" r:id="rId3"/>
    <p:sldId id="259" r:id="rId4"/>
    <p:sldId id="260" r:id="rId5"/>
    <p:sldId id="262" r:id="rId6"/>
    <p:sldId id="283" r:id="rId7"/>
    <p:sldId id="281" r:id="rId8"/>
    <p:sldId id="282" r:id="rId9"/>
    <p:sldId id="263" r:id="rId10"/>
    <p:sldId id="266" r:id="rId11"/>
    <p:sldId id="267" r:id="rId12"/>
    <p:sldId id="268" r:id="rId13"/>
    <p:sldId id="269" r:id="rId14"/>
    <p:sldId id="284" r:id="rId15"/>
    <p:sldId id="285" r:id="rId16"/>
    <p:sldId id="286" r:id="rId17"/>
    <p:sldId id="287" r:id="rId18"/>
    <p:sldId id="289" r:id="rId19"/>
    <p:sldId id="290" r:id="rId20"/>
    <p:sldId id="288"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20" d="100"/>
          <a:sy n="120" d="100"/>
        </p:scale>
        <p:origin x="23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9E1F6E-3FD1-4C48-BBAC-1C58DA4DA8E7}" type="datetimeFigureOut">
              <a:rPr lang="en-US" smtClean="0"/>
              <a:t>7/22/2019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AFD015C-F02F-47DE-9C47-95F9FAD94EEA}" type="slidenum">
              <a:rPr lang="en-US" smtClean="0"/>
              <a:t>‹#›</a:t>
            </a:fld>
            <a:endParaRPr lang="en-US"/>
          </a:p>
        </p:txBody>
      </p:sp>
    </p:spTree>
    <p:extLst>
      <p:ext uri="{BB962C8B-B14F-4D97-AF65-F5344CB8AC3E}">
        <p14:creationId xmlns:p14="http://schemas.microsoft.com/office/powerpoint/2010/main" val="2783708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1A2F1C-2448-41E8-A7A8-4B644640EABF}" type="datetimeFigureOut">
              <a:rPr lang="en-US" smtClean="0"/>
              <a:t>7/22/2019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19972EA-C1F7-4E84-9133-254BCBBD490E}" type="slidenum">
              <a:rPr lang="en-US" smtClean="0"/>
              <a:t>‹#›</a:t>
            </a:fld>
            <a:endParaRPr lang="en-US" dirty="0"/>
          </a:p>
        </p:txBody>
      </p:sp>
    </p:spTree>
    <p:extLst>
      <p:ext uri="{BB962C8B-B14F-4D97-AF65-F5344CB8AC3E}">
        <p14:creationId xmlns:p14="http://schemas.microsoft.com/office/powerpoint/2010/main" val="1735415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AEFC5992-CF19-4006-B0F1-C531234584C6}" type="datetimeFigureOut">
              <a:rPr lang="en-US" smtClean="0"/>
              <a:t>7/22/2019</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5C687DAA-9F4C-48A3-A240-D628D8D85484}" type="slidenum">
              <a:rPr lang="en-US" smtClean="0"/>
              <a:t>‹#›</a:t>
            </a:fld>
            <a:endParaRPr lang="en-US" dirty="0"/>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554006591"/>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FC5992-CF19-4006-B0F1-C531234584C6}" type="datetimeFigureOut">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687DAA-9F4C-48A3-A240-D628D8D85484}" type="slidenum">
              <a:rPr lang="en-US" smtClean="0"/>
              <a:t>‹#›</a:t>
            </a:fld>
            <a:endParaRPr lang="en-US" dirty="0"/>
          </a:p>
        </p:txBody>
      </p:sp>
    </p:spTree>
    <p:extLst>
      <p:ext uri="{BB962C8B-B14F-4D97-AF65-F5344CB8AC3E}">
        <p14:creationId xmlns:p14="http://schemas.microsoft.com/office/powerpoint/2010/main" val="1036381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AEFC5992-CF19-4006-B0F1-C531234584C6}" type="datetimeFigureOut">
              <a:rPr lang="en-US" smtClean="0"/>
              <a:t>7/22/2019</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5C687DAA-9F4C-48A3-A240-D628D8D85484}" type="slidenum">
              <a:rPr lang="en-US" smtClean="0"/>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913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FC5992-CF19-4006-B0F1-C531234584C6}" type="datetimeFigureOut">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687DAA-9F4C-48A3-A240-D628D8D85484}" type="slidenum">
              <a:rPr lang="en-US" smtClean="0"/>
              <a:t>‹#›</a:t>
            </a:fld>
            <a:endParaRPr lang="en-US" dirty="0"/>
          </a:p>
        </p:txBody>
      </p:sp>
    </p:spTree>
    <p:extLst>
      <p:ext uri="{BB962C8B-B14F-4D97-AF65-F5344CB8AC3E}">
        <p14:creationId xmlns:p14="http://schemas.microsoft.com/office/powerpoint/2010/main" val="2682693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AEFC5992-CF19-4006-B0F1-C531234584C6}" type="datetimeFigureOut">
              <a:rPr lang="en-US" smtClean="0"/>
              <a:t>7/22/2019</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5C687DAA-9F4C-48A3-A240-D628D8D85484}" type="slidenum">
              <a:rPr lang="en-US" smtClean="0"/>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92757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FC5992-CF19-4006-B0F1-C531234584C6}" type="datetimeFigureOut">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687DAA-9F4C-48A3-A240-D628D8D85484}" type="slidenum">
              <a:rPr lang="en-US" smtClean="0"/>
              <a:t>‹#›</a:t>
            </a:fld>
            <a:endParaRPr lang="en-US" dirty="0"/>
          </a:p>
        </p:txBody>
      </p:sp>
    </p:spTree>
    <p:extLst>
      <p:ext uri="{BB962C8B-B14F-4D97-AF65-F5344CB8AC3E}">
        <p14:creationId xmlns:p14="http://schemas.microsoft.com/office/powerpoint/2010/main" val="1681859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FC5992-CF19-4006-B0F1-C531234584C6}" type="datetimeFigureOut">
              <a:rPr lang="en-US" smtClean="0"/>
              <a:t>7/22/2019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C687DAA-9F4C-48A3-A240-D628D8D85484}" type="slidenum">
              <a:rPr lang="en-US" smtClean="0"/>
              <a:t>‹#›</a:t>
            </a:fld>
            <a:endParaRPr lang="en-US" dirty="0"/>
          </a:p>
        </p:txBody>
      </p:sp>
    </p:spTree>
    <p:extLst>
      <p:ext uri="{BB962C8B-B14F-4D97-AF65-F5344CB8AC3E}">
        <p14:creationId xmlns:p14="http://schemas.microsoft.com/office/powerpoint/2010/main" val="237673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FC5992-CF19-4006-B0F1-C531234584C6}" type="datetimeFigureOut">
              <a:rPr lang="en-US" smtClean="0"/>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C687DAA-9F4C-48A3-A240-D628D8D85484}" type="slidenum">
              <a:rPr lang="en-US" smtClean="0"/>
              <a:t>‹#›</a:t>
            </a:fld>
            <a:endParaRPr lang="en-US" dirty="0"/>
          </a:p>
        </p:txBody>
      </p:sp>
    </p:spTree>
    <p:extLst>
      <p:ext uri="{BB962C8B-B14F-4D97-AF65-F5344CB8AC3E}">
        <p14:creationId xmlns:p14="http://schemas.microsoft.com/office/powerpoint/2010/main" val="248183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AEFC5992-CF19-4006-B0F1-C531234584C6}" type="datetimeFigureOut">
              <a:rPr lang="en-US" smtClean="0"/>
              <a:t>7/22/2019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C687DAA-9F4C-48A3-A240-D628D8D85484}" type="slidenum">
              <a:rPr lang="en-US" smtClean="0"/>
              <a:t>‹#›</a:t>
            </a:fld>
            <a:endParaRPr lang="en-US" dirty="0"/>
          </a:p>
        </p:txBody>
      </p:sp>
    </p:spTree>
    <p:extLst>
      <p:ext uri="{BB962C8B-B14F-4D97-AF65-F5344CB8AC3E}">
        <p14:creationId xmlns:p14="http://schemas.microsoft.com/office/powerpoint/2010/main" val="3099527867"/>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AEFC5992-CF19-4006-B0F1-C531234584C6}" type="datetimeFigureOut">
              <a:rPr lang="en-US" smtClean="0"/>
              <a:t>7/22/2019</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5C687DAA-9F4C-48A3-A240-D628D8D85484}" type="slidenum">
              <a:rPr lang="en-US" smtClean="0"/>
              <a:t>‹#›</a:t>
            </a:fld>
            <a:endParaRPr lang="en-US" dirty="0"/>
          </a:p>
        </p:txBody>
      </p:sp>
    </p:spTree>
    <p:extLst>
      <p:ext uri="{BB962C8B-B14F-4D97-AF65-F5344CB8AC3E}">
        <p14:creationId xmlns:p14="http://schemas.microsoft.com/office/powerpoint/2010/main" val="3454482244"/>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AEFC5992-CF19-4006-B0F1-C531234584C6}" type="datetimeFigureOut">
              <a:rPr lang="en-US" smtClean="0"/>
              <a:t>7/22/2019</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5C687DAA-9F4C-48A3-A240-D628D8D85484}" type="slidenum">
              <a:rPr lang="en-US" smtClean="0"/>
              <a:t>‹#›</a:t>
            </a:fld>
            <a:endParaRPr lang="en-US" dirty="0"/>
          </a:p>
        </p:txBody>
      </p:sp>
    </p:spTree>
    <p:extLst>
      <p:ext uri="{BB962C8B-B14F-4D97-AF65-F5344CB8AC3E}">
        <p14:creationId xmlns:p14="http://schemas.microsoft.com/office/powerpoint/2010/main" val="320263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AEFC5992-CF19-4006-B0F1-C531234584C6}" type="datetimeFigureOut">
              <a:rPr lang="en-US" smtClean="0"/>
              <a:t>7/22/2019</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5C687DAA-9F4C-48A3-A240-D628D8D85484}" type="slidenum">
              <a:rPr lang="en-US" smtClean="0"/>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375778217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E27C40-104A-4C05-A382-21A40999A1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BE1C1577-0B8B-4809-B080-8BCB8E1A83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alpha val="70000"/>
            </a:schemeClr>
          </a:solidFill>
          <a:ln>
            <a:noFill/>
          </a:ln>
        </p:spPr>
      </p:sp>
      <p:grpSp>
        <p:nvGrpSpPr>
          <p:cNvPr id="12" name="Group 11">
            <a:extLst>
              <a:ext uri="{FF2B5EF4-FFF2-40B4-BE49-F238E27FC236}">
                <a16:creationId xmlns:a16="http://schemas.microsoft.com/office/drawing/2014/main" id="{AD746CED-0567-4DF8-AB5A-955539059A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52688" y="1262063"/>
            <a:ext cx="7286625" cy="4333875"/>
            <a:chOff x="2452688" y="1262063"/>
            <a:chExt cx="7286625" cy="4333875"/>
          </a:xfrm>
        </p:grpSpPr>
        <p:sp useBgFill="1">
          <p:nvSpPr>
            <p:cNvPr id="13" name="Freeform 159">
              <a:extLst>
                <a:ext uri="{FF2B5EF4-FFF2-40B4-BE49-F238E27FC236}">
                  <a16:creationId xmlns:a16="http://schemas.microsoft.com/office/drawing/2014/main" id="{ADA5E076-A7C5-4275-A6C5-D0949C89B1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ln w="0">
              <a:noFill/>
              <a:prstDash val="solid"/>
              <a:round/>
              <a:headEnd/>
              <a:tailEnd/>
            </a:ln>
          </p:spPr>
        </p:sp>
        <p:sp>
          <p:nvSpPr>
            <p:cNvPr id="14" name="Freeform 164">
              <a:extLst>
                <a:ext uri="{FF2B5EF4-FFF2-40B4-BE49-F238E27FC236}">
                  <a16:creationId xmlns:a16="http://schemas.microsoft.com/office/drawing/2014/main" id="{8DA0B687-0059-4D26-A341-3533C07D86DA}"/>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val="1"/>
                </p:ext>
              </p:extLst>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tx2">
                <a:lumMod val="75000"/>
                <a:lumOff val="25000"/>
              </a:schemeClr>
            </a:solidFill>
            <a:ln w="0">
              <a:noFill/>
              <a:prstDash val="solid"/>
              <a:round/>
              <a:headEnd/>
              <a:tailEnd/>
            </a:ln>
          </p:spPr>
        </p:sp>
        <p:cxnSp>
          <p:nvCxnSpPr>
            <p:cNvPr id="15" name="Straight Connector 14">
              <a:extLst>
                <a:ext uri="{FF2B5EF4-FFF2-40B4-BE49-F238E27FC236}">
                  <a16:creationId xmlns:a16="http://schemas.microsoft.com/office/drawing/2014/main" id="{B3CFF822-5B88-4257-86DB-464E3C755FE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5410200" y="3862794"/>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3162301" y="1830579"/>
            <a:ext cx="5860821" cy="1829015"/>
          </a:xfrm>
        </p:spPr>
        <p:txBody>
          <a:bodyPr anchor="ctr">
            <a:normAutofit/>
          </a:bodyPr>
          <a:lstStyle/>
          <a:p>
            <a:pPr algn="ctr">
              <a:lnSpc>
                <a:spcPct val="95000"/>
              </a:lnSpc>
            </a:pPr>
            <a:r>
              <a:rPr lang="en-US" sz="2700">
                <a:solidFill>
                  <a:schemeClr val="tx2">
                    <a:lumMod val="75000"/>
                    <a:lumOff val="25000"/>
                  </a:schemeClr>
                </a:solidFill>
              </a:rPr>
              <a:t>Understanding Culture, Understanding Students: International Student Experiences in an Uncertain World </a:t>
            </a:r>
          </a:p>
        </p:txBody>
      </p:sp>
      <p:sp>
        <p:nvSpPr>
          <p:cNvPr id="3" name="Subtitle 2"/>
          <p:cNvSpPr>
            <a:spLocks noGrp="1"/>
          </p:cNvSpPr>
          <p:nvPr>
            <p:ph type="subTitle" idx="1"/>
          </p:nvPr>
        </p:nvSpPr>
        <p:spPr>
          <a:xfrm>
            <a:off x="3162301" y="4176130"/>
            <a:ext cx="5860821" cy="926103"/>
          </a:xfrm>
        </p:spPr>
        <p:txBody>
          <a:bodyPr>
            <a:normAutofit lnSpcReduction="10000"/>
          </a:bodyPr>
          <a:lstStyle/>
          <a:p>
            <a:pPr algn="ctr">
              <a:lnSpc>
                <a:spcPct val="120000"/>
              </a:lnSpc>
            </a:pPr>
            <a:r>
              <a:rPr lang="en-US">
                <a:solidFill>
                  <a:schemeClr val="tx2">
                    <a:lumMod val="75000"/>
                    <a:lumOff val="25000"/>
                  </a:schemeClr>
                </a:solidFill>
              </a:rPr>
              <a:t>Meri Linn McCollum, Assistant Professor of Education </a:t>
            </a:r>
          </a:p>
          <a:p>
            <a:pPr algn="ctr">
              <a:lnSpc>
                <a:spcPct val="120000"/>
              </a:lnSpc>
            </a:pPr>
            <a:r>
              <a:rPr lang="en-US">
                <a:solidFill>
                  <a:schemeClr val="tx2">
                    <a:lumMod val="75000"/>
                    <a:lumOff val="25000"/>
                  </a:schemeClr>
                </a:solidFill>
              </a:rPr>
              <a:t>Muskingum University</a:t>
            </a:r>
          </a:p>
        </p:txBody>
      </p:sp>
    </p:spTree>
    <p:extLst>
      <p:ext uri="{BB962C8B-B14F-4D97-AF65-F5344CB8AC3E}">
        <p14:creationId xmlns:p14="http://schemas.microsoft.com/office/powerpoint/2010/main" val="2820028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Face</a:t>
            </a:r>
          </a:p>
        </p:txBody>
      </p:sp>
      <p:sp>
        <p:nvSpPr>
          <p:cNvPr id="3" name="Content Placeholder 2"/>
          <p:cNvSpPr>
            <a:spLocks noGrp="1"/>
          </p:cNvSpPr>
          <p:nvPr>
            <p:ph idx="1"/>
          </p:nvPr>
        </p:nvSpPr>
        <p:spPr/>
        <p:txBody>
          <a:bodyPr>
            <a:normAutofit fontScale="85000" lnSpcReduction="20000"/>
          </a:bodyPr>
          <a:lstStyle/>
          <a:p>
            <a:r>
              <a:rPr lang="en-US" dirty="0"/>
              <a:t>Face = confidence of society in the integrity of ego’s moral character, the loss of which makes it impossible to function properly with people in the community</a:t>
            </a:r>
          </a:p>
          <a:p>
            <a:r>
              <a:rPr lang="en-US" dirty="0"/>
              <a:t>Once can lose face through:</a:t>
            </a:r>
          </a:p>
          <a:p>
            <a:pPr lvl="1"/>
            <a:r>
              <a:rPr lang="en-US" dirty="0"/>
              <a:t>An overt rejection</a:t>
            </a:r>
          </a:p>
          <a:p>
            <a:pPr lvl="1"/>
            <a:r>
              <a:rPr lang="en-US" dirty="0"/>
              <a:t>Exposure to personal insult</a:t>
            </a:r>
          </a:p>
          <a:p>
            <a:pPr lvl="1"/>
            <a:r>
              <a:rPr lang="en-US" dirty="0"/>
              <a:t>Exposure to a derogatory remark or disregard for one’s status</a:t>
            </a:r>
          </a:p>
          <a:p>
            <a:pPr lvl="1"/>
            <a:r>
              <a:rPr lang="en-US" dirty="0"/>
              <a:t>Being forced to give up a cherished value</a:t>
            </a:r>
          </a:p>
          <a:p>
            <a:pPr lvl="1"/>
            <a:r>
              <a:rPr lang="en-US" dirty="0"/>
              <a:t>Making what may later be seen as an unnecessary concession</a:t>
            </a:r>
          </a:p>
          <a:p>
            <a:pPr lvl="1"/>
            <a:r>
              <a:rPr lang="en-US" dirty="0"/>
              <a:t>Failure to achieve goals</a:t>
            </a:r>
          </a:p>
          <a:p>
            <a:pPr lvl="1"/>
            <a:r>
              <a:rPr lang="en-US" dirty="0"/>
              <a:t>Revelation of personal inadequacy</a:t>
            </a:r>
          </a:p>
          <a:p>
            <a:pPr lvl="1"/>
            <a:r>
              <a:rPr lang="en-US" dirty="0"/>
              <a:t>Damage to a valued relationship</a:t>
            </a:r>
          </a:p>
        </p:txBody>
      </p:sp>
    </p:spTree>
    <p:extLst>
      <p:ext uri="{BB962C8B-B14F-4D97-AF65-F5344CB8AC3E}">
        <p14:creationId xmlns:p14="http://schemas.microsoft.com/office/powerpoint/2010/main" val="308307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Face</a:t>
            </a:r>
          </a:p>
        </p:txBody>
      </p:sp>
      <p:sp>
        <p:nvSpPr>
          <p:cNvPr id="3" name="Content Placeholder 2"/>
          <p:cNvSpPr>
            <a:spLocks noGrp="1"/>
          </p:cNvSpPr>
          <p:nvPr>
            <p:ph idx="1"/>
          </p:nvPr>
        </p:nvSpPr>
        <p:spPr/>
        <p:txBody>
          <a:bodyPr>
            <a:normAutofit fontScale="92500" lnSpcReduction="20000"/>
          </a:bodyPr>
          <a:lstStyle/>
          <a:p>
            <a:pPr marL="285750" lvl="1" indent="-285750"/>
            <a:r>
              <a:rPr lang="en-US" dirty="0"/>
              <a:t>High-context cultures (with greater concern for interdependence and inclusion) tend to be more hierarchical and traditional societies</a:t>
            </a:r>
          </a:p>
          <a:p>
            <a:pPr marL="685800" lvl="2"/>
            <a:r>
              <a:rPr lang="en-US" dirty="0"/>
              <a:t>Concepts of shame and honor are very important</a:t>
            </a:r>
          </a:p>
          <a:p>
            <a:pPr marL="685800" lvl="2"/>
            <a:r>
              <a:rPr lang="en-US" dirty="0"/>
              <a:t>Avoid direct confrontation or use communication strategies to maintain harmony and reduce the possibility of conflict</a:t>
            </a:r>
          </a:p>
          <a:p>
            <a:pPr marL="685800" lvl="2"/>
            <a:r>
              <a:rPr lang="en-US" dirty="0"/>
              <a:t>Communication is more indirect or implicit and is likely to use intermediaries</a:t>
            </a:r>
          </a:p>
          <a:p>
            <a:pPr marL="685800" lvl="2"/>
            <a:r>
              <a:rPr lang="en-US" dirty="0"/>
              <a:t>Social harmony and face maintenance are crucial; using intermediaries eliminates face-to-face confrontation, reduces risk of losing face</a:t>
            </a:r>
          </a:p>
          <a:p>
            <a:pPr marL="228600" lvl="1"/>
            <a:r>
              <a:rPr lang="en-US" dirty="0"/>
              <a:t>Low-context cultures (individuals guided more by personal responsibility rather than by shaming one’s group)</a:t>
            </a:r>
          </a:p>
          <a:p>
            <a:pPr marL="685800" lvl="2"/>
            <a:r>
              <a:rPr lang="en-US" dirty="0"/>
              <a:t>Greater concern for privacy and autonomy</a:t>
            </a:r>
          </a:p>
          <a:p>
            <a:pPr marL="685800" lvl="2"/>
            <a:r>
              <a:rPr lang="en-US" dirty="0"/>
              <a:t>Tend to use direct-face negotiation and express more self-maintenance</a:t>
            </a:r>
          </a:p>
          <a:p>
            <a:endParaRPr lang="en-US" dirty="0"/>
          </a:p>
        </p:txBody>
      </p:sp>
    </p:spTree>
    <p:extLst>
      <p:ext uri="{BB962C8B-B14F-4D97-AF65-F5344CB8AC3E}">
        <p14:creationId xmlns:p14="http://schemas.microsoft.com/office/powerpoint/2010/main" val="120684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09800" y="484632"/>
            <a:ext cx="7772400" cy="1609344"/>
          </a:xfrm>
        </p:spPr>
        <p:txBody>
          <a:bodyPr/>
          <a:lstStyle/>
          <a:p>
            <a:pPr>
              <a:defRPr/>
            </a:pPr>
            <a:r>
              <a:rPr lang="en-US" altLang="en-US" dirty="0">
                <a:cs typeface="Tunga" panose="020B0502040204020203" pitchFamily="34" charset="0"/>
              </a:rPr>
              <a:t>Barriers to Communication</a:t>
            </a:r>
          </a:p>
        </p:txBody>
      </p:sp>
      <p:sp>
        <p:nvSpPr>
          <p:cNvPr id="3" name="Content Placeholder 2"/>
          <p:cNvSpPr>
            <a:spLocks noGrp="1"/>
          </p:cNvSpPr>
          <p:nvPr>
            <p:ph idx="1"/>
          </p:nvPr>
        </p:nvSpPr>
        <p:spPr/>
        <p:txBody>
          <a:bodyPr>
            <a:normAutofit fontScale="85000" lnSpcReduction="10000"/>
          </a:bodyPr>
          <a:lstStyle/>
          <a:p>
            <a:pPr indent="-173038"/>
            <a:r>
              <a:rPr lang="en-US" altLang="en-US" dirty="0"/>
              <a:t>Every culture and subgroup provides its members with rules specifying appropriate and inappropriate behavior</a:t>
            </a:r>
          </a:p>
          <a:p>
            <a:pPr indent="-173038"/>
            <a:r>
              <a:rPr lang="en-US" altLang="en-US" dirty="0"/>
              <a:t>There is no way you could learn all the rules governing appropriate and inappropriate behavior for every culture and subgroup with which you come into contact</a:t>
            </a:r>
          </a:p>
          <a:p>
            <a:pPr indent="-173038"/>
            <a:r>
              <a:rPr lang="en-US" altLang="en-US" dirty="0"/>
              <a:t>What you can do is to examine the barriers to international communication:</a:t>
            </a:r>
          </a:p>
          <a:p>
            <a:pPr lvl="2" indent="-173038">
              <a:spcAft>
                <a:spcPct val="0"/>
              </a:spcAft>
            </a:pPr>
            <a:r>
              <a:rPr lang="en-US" altLang="en-US" dirty="0"/>
              <a:t>Anxiety</a:t>
            </a:r>
          </a:p>
          <a:p>
            <a:pPr lvl="2" indent="-173038">
              <a:spcAft>
                <a:spcPct val="0"/>
              </a:spcAft>
            </a:pPr>
            <a:r>
              <a:rPr lang="en-US" altLang="en-US" dirty="0"/>
              <a:t>Assuming similarity</a:t>
            </a:r>
          </a:p>
          <a:p>
            <a:pPr lvl="2" indent="-173038">
              <a:spcAft>
                <a:spcPct val="0"/>
              </a:spcAft>
            </a:pPr>
            <a:r>
              <a:rPr lang="en-US" altLang="en-US" dirty="0"/>
              <a:t>Ethnocentrism</a:t>
            </a:r>
          </a:p>
          <a:p>
            <a:pPr lvl="2" indent="-173038">
              <a:spcAft>
                <a:spcPct val="0"/>
              </a:spcAft>
            </a:pPr>
            <a:r>
              <a:rPr lang="en-US" altLang="en-US" dirty="0"/>
              <a:t>Stereotypes and Prejudice</a:t>
            </a:r>
          </a:p>
          <a:p>
            <a:pPr lvl="2" indent="-173038">
              <a:spcAft>
                <a:spcPct val="0"/>
              </a:spcAft>
            </a:pPr>
            <a:r>
              <a:rPr lang="en-US" altLang="en-US" dirty="0"/>
              <a:t>Nonverbal misinterpretations</a:t>
            </a:r>
          </a:p>
          <a:p>
            <a:pPr lvl="2" indent="-173038">
              <a:spcAft>
                <a:spcPct val="0"/>
              </a:spcAft>
            </a:pPr>
            <a:r>
              <a:rPr lang="en-US" altLang="en-US" dirty="0"/>
              <a:t>Language</a:t>
            </a:r>
          </a:p>
        </p:txBody>
      </p:sp>
    </p:spTree>
    <p:extLst>
      <p:ext uri="{BB962C8B-B14F-4D97-AF65-F5344CB8AC3E}">
        <p14:creationId xmlns:p14="http://schemas.microsoft.com/office/powerpoint/2010/main" val="6035486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Systems</a:t>
            </a:r>
          </a:p>
        </p:txBody>
      </p:sp>
      <p:sp>
        <p:nvSpPr>
          <p:cNvPr id="3" name="Content Placeholder 2"/>
          <p:cNvSpPr>
            <a:spLocks noGrp="1"/>
          </p:cNvSpPr>
          <p:nvPr>
            <p:ph idx="1"/>
          </p:nvPr>
        </p:nvSpPr>
        <p:spPr/>
        <p:txBody>
          <a:bodyPr>
            <a:normAutofit fontScale="77500" lnSpcReduction="20000"/>
          </a:bodyPr>
          <a:lstStyle/>
          <a:p>
            <a:r>
              <a:rPr lang="en-US" dirty="0"/>
              <a:t>Deeply held cultural beliefs are reflected in educational systems around the world in terms of:</a:t>
            </a:r>
          </a:p>
          <a:p>
            <a:pPr lvl="1"/>
            <a:r>
              <a:rPr lang="en-US" dirty="0"/>
              <a:t>Curricular choices (what is taught)</a:t>
            </a:r>
          </a:p>
          <a:p>
            <a:pPr lvl="1"/>
            <a:r>
              <a:rPr lang="en-US" dirty="0"/>
              <a:t>Teaching styles (how it’s taught)</a:t>
            </a:r>
          </a:p>
          <a:p>
            <a:pPr lvl="1"/>
            <a:r>
              <a:rPr lang="en-US" dirty="0"/>
              <a:t>Learning environments (student-centered vs. teacher-centered)</a:t>
            </a:r>
          </a:p>
          <a:p>
            <a:pPr lvl="1"/>
            <a:r>
              <a:rPr lang="en-US" dirty="0"/>
              <a:t>Assessment/evaluation methods (memory recall vs. application of critical thinking skills)</a:t>
            </a:r>
          </a:p>
          <a:p>
            <a:pPr lvl="1"/>
            <a:r>
              <a:rPr lang="en-US" dirty="0"/>
              <a:t>Learning Skills (memorization vs. construction of knowledge)</a:t>
            </a:r>
          </a:p>
          <a:p>
            <a:pPr lvl="1"/>
            <a:r>
              <a:rPr lang="en-US" dirty="0"/>
              <a:t>Teacher/Student roles</a:t>
            </a:r>
          </a:p>
          <a:p>
            <a:pPr lvl="1"/>
            <a:r>
              <a:rPr lang="en-US" dirty="0"/>
              <a:t>Academic writing styles</a:t>
            </a:r>
          </a:p>
          <a:p>
            <a:pPr lvl="1"/>
            <a:r>
              <a:rPr lang="en-US" dirty="0"/>
              <a:t>Importance of grades vs. importance of knowledge</a:t>
            </a:r>
          </a:p>
          <a:p>
            <a:pPr lvl="1"/>
            <a:r>
              <a:rPr lang="en-US" dirty="0"/>
              <a:t>Academic freedoms (what they study, when they study)</a:t>
            </a:r>
          </a:p>
          <a:p>
            <a:r>
              <a:rPr lang="en-US" dirty="0"/>
              <a:t>Students are expected to adapt to the educational environment they find themselves in, even though this may be the opposite of what they have experienced through most of their lives</a:t>
            </a:r>
          </a:p>
        </p:txBody>
      </p:sp>
    </p:spTree>
    <p:extLst>
      <p:ext uri="{BB962C8B-B14F-4D97-AF65-F5344CB8AC3E}">
        <p14:creationId xmlns:p14="http://schemas.microsoft.com/office/powerpoint/2010/main" val="2952483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of Freedom</a:t>
            </a:r>
            <a:br>
              <a:rPr lang="en-US" dirty="0"/>
            </a:br>
            <a:endParaRPr lang="en-US" dirty="0"/>
          </a:p>
        </p:txBody>
      </p:sp>
      <p:sp>
        <p:nvSpPr>
          <p:cNvPr id="3" name="Content Placeholder 2"/>
          <p:cNvSpPr>
            <a:spLocks noGrp="1"/>
          </p:cNvSpPr>
          <p:nvPr>
            <p:ph idx="1"/>
          </p:nvPr>
        </p:nvSpPr>
        <p:spPr/>
        <p:txBody>
          <a:bodyPr/>
          <a:lstStyle/>
          <a:p>
            <a:r>
              <a:rPr lang="en-US" dirty="0"/>
              <a:t>As is the case with most students, attending university often results in a brand-new sense of freedom:</a:t>
            </a:r>
          </a:p>
          <a:p>
            <a:pPr lvl="1"/>
            <a:r>
              <a:rPr lang="en-US" dirty="0"/>
              <a:t>Absence of parents/guardians</a:t>
            </a:r>
          </a:p>
          <a:p>
            <a:pPr lvl="1"/>
            <a:r>
              <a:rPr lang="en-US" dirty="0"/>
              <a:t>Need for self-regulation and self-reliance</a:t>
            </a:r>
          </a:p>
          <a:p>
            <a:pPr lvl="1"/>
            <a:r>
              <a:rPr lang="en-US" dirty="0"/>
              <a:t>Freedom of expression</a:t>
            </a:r>
          </a:p>
          <a:p>
            <a:pPr lvl="1"/>
            <a:r>
              <a:rPr lang="en-US" dirty="0"/>
              <a:t>Freedom of choice</a:t>
            </a:r>
          </a:p>
          <a:p>
            <a:r>
              <a:rPr lang="en-US" dirty="0"/>
              <a:t>For international students, attending university in the United States can result in an even deeper sense of freedom but not necessarily a greater sense of responsibility</a:t>
            </a:r>
          </a:p>
        </p:txBody>
      </p:sp>
    </p:spTree>
    <p:extLst>
      <p:ext uri="{BB962C8B-B14F-4D97-AF65-F5344CB8AC3E}">
        <p14:creationId xmlns:p14="http://schemas.microsoft.com/office/powerpoint/2010/main" val="1155953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a:t>
            </a:r>
          </a:p>
        </p:txBody>
      </p:sp>
      <p:sp>
        <p:nvSpPr>
          <p:cNvPr id="3" name="Content Placeholder 2"/>
          <p:cNvSpPr>
            <a:spLocks noGrp="1"/>
          </p:cNvSpPr>
          <p:nvPr>
            <p:ph idx="1"/>
          </p:nvPr>
        </p:nvSpPr>
        <p:spPr/>
        <p:txBody>
          <a:bodyPr>
            <a:normAutofit fontScale="77500" lnSpcReduction="20000"/>
          </a:bodyPr>
          <a:lstStyle/>
          <a:p>
            <a:r>
              <a:rPr lang="en-US" dirty="0"/>
              <a:t>International students often struggle to adapt to their new freedoms; they may exercise more freedom or a deeper degree of freedom than is good for them</a:t>
            </a:r>
          </a:p>
          <a:p>
            <a:pPr lvl="1"/>
            <a:r>
              <a:rPr lang="en-US" dirty="0"/>
              <a:t>Most students find a good balance of freedom and restraint</a:t>
            </a:r>
          </a:p>
          <a:p>
            <a:pPr lvl="1"/>
            <a:r>
              <a:rPr lang="en-US" dirty="0"/>
              <a:t>When students begin to exhibit an imbalance of freedom and restrain, it might be time to talk to them</a:t>
            </a:r>
          </a:p>
          <a:p>
            <a:r>
              <a:rPr lang="en-US" dirty="0"/>
              <a:t>If it gets to the level where you feel their academic well-being is in danger, it might be time to talk to parents or guardians</a:t>
            </a:r>
          </a:p>
          <a:p>
            <a:pPr lvl="1"/>
            <a:r>
              <a:rPr lang="en-US" dirty="0"/>
              <a:t>Students’ behavior can reflect the belief that they are so far away from home that their parents will never know what they are doing</a:t>
            </a:r>
          </a:p>
          <a:p>
            <a:pPr lvl="1"/>
            <a:r>
              <a:rPr lang="en-US" dirty="0"/>
              <a:t>Parents are often unaware/uninformed of FERPA regulations, how the US educational system operates, and what is expected of their children</a:t>
            </a:r>
          </a:p>
          <a:p>
            <a:pPr lvl="2"/>
            <a:r>
              <a:rPr lang="en-US" dirty="0"/>
              <a:t>Have a plan to communicate basic information to parents BEFORE classes start</a:t>
            </a:r>
          </a:p>
          <a:p>
            <a:pPr lvl="2"/>
            <a:r>
              <a:rPr lang="en-US" dirty="0"/>
              <a:t>Have a plan to communicate with parents AFTER classes start</a:t>
            </a:r>
          </a:p>
          <a:p>
            <a:pPr lvl="2"/>
            <a:r>
              <a:rPr lang="en-US" dirty="0"/>
              <a:t>This often means using a liaison with knowledge of the students’ home language and culture</a:t>
            </a:r>
          </a:p>
        </p:txBody>
      </p:sp>
    </p:spTree>
    <p:extLst>
      <p:ext uri="{BB962C8B-B14F-4D97-AF65-F5344CB8AC3E}">
        <p14:creationId xmlns:p14="http://schemas.microsoft.com/office/powerpoint/2010/main" val="3093643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a:t>
            </a:r>
          </a:p>
        </p:txBody>
      </p:sp>
      <p:sp>
        <p:nvSpPr>
          <p:cNvPr id="3" name="Content Placeholder 2"/>
          <p:cNvSpPr>
            <a:spLocks noGrp="1"/>
          </p:cNvSpPr>
          <p:nvPr>
            <p:ph idx="1"/>
          </p:nvPr>
        </p:nvSpPr>
        <p:spPr/>
        <p:txBody>
          <a:bodyPr>
            <a:normAutofit fontScale="85000" lnSpcReduction="20000"/>
          </a:bodyPr>
          <a:lstStyle/>
          <a:p>
            <a:r>
              <a:rPr lang="en-US" dirty="0"/>
              <a:t>Some international students’ home countries do not have basic freedoms, such as freedom of the press and freedom of speech</a:t>
            </a:r>
          </a:p>
          <a:p>
            <a:pPr lvl="1"/>
            <a:r>
              <a:rPr lang="en-US" dirty="0"/>
              <a:t>International students may have access to a wider array of print, television, and internet outlets from which to get their news</a:t>
            </a:r>
          </a:p>
          <a:p>
            <a:pPr lvl="2"/>
            <a:r>
              <a:rPr lang="en-US" dirty="0"/>
              <a:t>If they lack the critical thinking and evaluative skills to effectively sift through the mountains of news stories, they may end up not being able to tell the difference between actual news and fake news or to identify which news agencies present news from different perspectives</a:t>
            </a:r>
          </a:p>
          <a:p>
            <a:pPr lvl="1"/>
            <a:r>
              <a:rPr lang="en-US" dirty="0"/>
              <a:t>With so many people offering their opinions regarding American politics and issues, international students may feel they have much greater leeway to speak their minds than they should use</a:t>
            </a:r>
          </a:p>
          <a:p>
            <a:pPr lvl="2"/>
            <a:r>
              <a:rPr lang="en-US" dirty="0"/>
              <a:t>Make sure international students understand the challenges that come with freedom of speech (i.e., free speech vs. hate speech)</a:t>
            </a:r>
          </a:p>
          <a:p>
            <a:pPr lvl="2"/>
            <a:r>
              <a:rPr lang="en-US" dirty="0"/>
              <a:t>Inform them that freedom of speech often has unintended consequences, especially for non-immigrant students and foreign visitors</a:t>
            </a:r>
          </a:p>
          <a:p>
            <a:pPr lvl="3"/>
            <a:r>
              <a:rPr lang="en-US" dirty="0"/>
              <a:t>Examples</a:t>
            </a:r>
          </a:p>
        </p:txBody>
      </p:sp>
    </p:spTree>
    <p:extLst>
      <p:ext uri="{BB962C8B-B14F-4D97-AF65-F5344CB8AC3E}">
        <p14:creationId xmlns:p14="http://schemas.microsoft.com/office/powerpoint/2010/main" val="2795860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the Country’s Current Political Climate</a:t>
            </a:r>
          </a:p>
        </p:txBody>
      </p:sp>
      <p:sp>
        <p:nvSpPr>
          <p:cNvPr id="3" name="Content Placeholder 2"/>
          <p:cNvSpPr>
            <a:spLocks noGrp="1"/>
          </p:cNvSpPr>
          <p:nvPr>
            <p:ph idx="1"/>
          </p:nvPr>
        </p:nvSpPr>
        <p:spPr/>
        <p:txBody>
          <a:bodyPr/>
          <a:lstStyle/>
          <a:p>
            <a:r>
              <a:rPr lang="en-US" dirty="0"/>
              <a:t>The future of international students in the United States may seem tenuous</a:t>
            </a:r>
          </a:p>
          <a:p>
            <a:pPr lvl="1"/>
            <a:r>
              <a:rPr lang="en-US" dirty="0"/>
              <a:t>Discussion of changes in visa procedures and travel bans may begin to concern international students</a:t>
            </a:r>
          </a:p>
          <a:p>
            <a:pPr lvl="1"/>
            <a:r>
              <a:rPr lang="en-US" dirty="0"/>
              <a:t>America’s reputation in the world may not seem as solid as it has in the past</a:t>
            </a:r>
          </a:p>
          <a:p>
            <a:pPr lvl="1"/>
            <a:r>
              <a:rPr lang="en-US" dirty="0"/>
              <a:t>Recent, highly publicized gun violence incidents may make students from gun-free countries feel unsafe</a:t>
            </a:r>
          </a:p>
          <a:p>
            <a:pPr lvl="1"/>
            <a:r>
              <a:rPr lang="en-US" dirty="0"/>
              <a:t>Weekly protests may need to be explained in non-biased terms so students understand what is happening</a:t>
            </a:r>
          </a:p>
          <a:p>
            <a:pPr lvl="1"/>
            <a:endParaRPr lang="en-US" dirty="0"/>
          </a:p>
        </p:txBody>
      </p:sp>
    </p:spTree>
    <p:extLst>
      <p:ext uri="{BB962C8B-B14F-4D97-AF65-F5344CB8AC3E}">
        <p14:creationId xmlns:p14="http://schemas.microsoft.com/office/powerpoint/2010/main" val="3834365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Getting and Retaining International Students in American Universities</a:t>
            </a:r>
          </a:p>
        </p:txBody>
      </p:sp>
      <p:sp>
        <p:nvSpPr>
          <p:cNvPr id="3" name="Content Placeholder 2"/>
          <p:cNvSpPr>
            <a:spLocks noGrp="1"/>
          </p:cNvSpPr>
          <p:nvPr>
            <p:ph idx="1"/>
          </p:nvPr>
        </p:nvSpPr>
        <p:spPr/>
        <p:txBody>
          <a:bodyPr>
            <a:normAutofit fontScale="92500"/>
          </a:bodyPr>
          <a:lstStyle/>
          <a:p>
            <a:r>
              <a:rPr lang="en-US" dirty="0"/>
              <a:t>How do we make sure international students keep enrolling and attending our institutions?</a:t>
            </a:r>
          </a:p>
          <a:p>
            <a:pPr lvl="1"/>
            <a:r>
              <a:rPr lang="en-US" dirty="0"/>
              <a:t>Create efforts to prepare students for study in the United States (not just academically, but socially as well)</a:t>
            </a:r>
          </a:p>
          <a:p>
            <a:pPr lvl="1"/>
            <a:r>
              <a:rPr lang="en-US" dirty="0"/>
              <a:t>Make sure someone at your university is keeping abreast of policy changes that might affect international students, and that your students are made aware of policy changes</a:t>
            </a:r>
          </a:p>
          <a:p>
            <a:pPr lvl="1"/>
            <a:r>
              <a:rPr lang="en-US" dirty="0"/>
              <a:t>Keep in regular contact with your students</a:t>
            </a:r>
          </a:p>
          <a:p>
            <a:pPr lvl="1"/>
            <a:r>
              <a:rPr lang="en-US" dirty="0"/>
              <a:t>Create a “safe space” where students are free to speak openly about issues that concern them; encourage students to come talk to you if they hear something that worries them</a:t>
            </a:r>
          </a:p>
          <a:p>
            <a:pPr lvl="1"/>
            <a:r>
              <a:rPr lang="en-US" dirty="0"/>
              <a:t>Do your best to help students feel safe, protected, and valued</a:t>
            </a:r>
          </a:p>
          <a:p>
            <a:endParaRPr lang="en-US" dirty="0"/>
          </a:p>
          <a:p>
            <a:endParaRPr lang="en-US" dirty="0"/>
          </a:p>
        </p:txBody>
      </p:sp>
    </p:spTree>
    <p:extLst>
      <p:ext uri="{BB962C8B-B14F-4D97-AF65-F5344CB8AC3E}">
        <p14:creationId xmlns:p14="http://schemas.microsoft.com/office/powerpoint/2010/main" val="4286022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Thoughts</a:t>
            </a:r>
          </a:p>
        </p:txBody>
      </p:sp>
      <p:sp>
        <p:nvSpPr>
          <p:cNvPr id="3" name="Content Placeholder 2"/>
          <p:cNvSpPr>
            <a:spLocks noGrp="1"/>
          </p:cNvSpPr>
          <p:nvPr>
            <p:ph idx="1"/>
          </p:nvPr>
        </p:nvSpPr>
        <p:spPr/>
        <p:txBody>
          <a:bodyPr/>
          <a:lstStyle/>
          <a:p>
            <a:r>
              <a:rPr lang="en-US" dirty="0"/>
              <a:t>Our international students are not just any other students</a:t>
            </a:r>
          </a:p>
          <a:p>
            <a:pPr lvl="1"/>
            <a:r>
              <a:rPr lang="en-US" dirty="0"/>
              <a:t>They are facing unique challenges every day; these challenges may transcend the academic arena</a:t>
            </a:r>
          </a:p>
          <a:p>
            <a:pPr lvl="1"/>
            <a:r>
              <a:rPr lang="en-US" dirty="0"/>
              <a:t>Understanding how cultures differ may help you anticipate what information might be useful to help prepare international students for their studies</a:t>
            </a:r>
          </a:p>
          <a:p>
            <a:pPr lvl="1"/>
            <a:r>
              <a:rPr lang="en-US" dirty="0"/>
              <a:t>Taking a deeper look into your students’ home cultures can provide some valuable insights into what issues they might face at an American university</a:t>
            </a:r>
          </a:p>
        </p:txBody>
      </p:sp>
    </p:spTree>
    <p:extLst>
      <p:ext uri="{BB962C8B-B14F-4D97-AF65-F5344CB8AC3E}">
        <p14:creationId xmlns:p14="http://schemas.microsoft.com/office/powerpoint/2010/main" val="1376101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Culture?</a:t>
            </a:r>
          </a:p>
        </p:txBody>
      </p:sp>
      <p:sp>
        <p:nvSpPr>
          <p:cNvPr id="3" name="Content Placeholder 2"/>
          <p:cNvSpPr>
            <a:spLocks noGrp="1"/>
          </p:cNvSpPr>
          <p:nvPr>
            <p:ph idx="1"/>
          </p:nvPr>
        </p:nvSpPr>
        <p:spPr>
          <a:xfrm>
            <a:off x="2933700" y="2438400"/>
            <a:ext cx="8770571" cy="4099034"/>
          </a:xfrm>
        </p:spPr>
        <p:txBody>
          <a:bodyPr>
            <a:normAutofit fontScale="62500" lnSpcReduction="20000"/>
          </a:bodyPr>
          <a:lstStyle/>
          <a:p>
            <a:pPr>
              <a:lnSpc>
                <a:spcPct val="120000"/>
              </a:lnSpc>
              <a:buFont typeface="Wingdings 2" charset="2"/>
              <a:buChar char=""/>
              <a:defRPr/>
            </a:pPr>
            <a:r>
              <a:rPr lang="en-US" sz="2500" dirty="0"/>
              <a:t>A community or population sufficiently large enough to be self-sustaining</a:t>
            </a:r>
          </a:p>
          <a:p>
            <a:pPr>
              <a:lnSpc>
                <a:spcPct val="120000"/>
              </a:lnSpc>
              <a:buFont typeface="Wingdings 2" charset="2"/>
              <a:buChar char=""/>
              <a:defRPr/>
            </a:pPr>
            <a:r>
              <a:rPr lang="en-US" sz="2500" dirty="0"/>
              <a:t>Totality of that group’s thoughts, experiences, and patterns of behavior, concepts, values, and assumptions about life that guide behavior</a:t>
            </a:r>
          </a:p>
          <a:p>
            <a:pPr>
              <a:lnSpc>
                <a:spcPct val="120000"/>
              </a:lnSpc>
              <a:buFont typeface="Wingdings 2" charset="2"/>
              <a:buChar char=""/>
              <a:defRPr/>
            </a:pPr>
            <a:r>
              <a:rPr lang="en-US" altLang="en-US" sz="2500" dirty="0"/>
              <a:t>Culture regulates human life and identity</a:t>
            </a:r>
          </a:p>
          <a:p>
            <a:pPr lvl="1">
              <a:buFont typeface="Wingdings 2" charset="2"/>
              <a:buChar char=""/>
              <a:defRPr/>
            </a:pPr>
            <a:r>
              <a:rPr lang="en-US" altLang="en-US" sz="2500" dirty="0"/>
              <a:t>Provides diverse ways of interpreting the environment and the world</a:t>
            </a:r>
          </a:p>
          <a:p>
            <a:pPr lvl="1">
              <a:buFont typeface="Wingdings 2" charset="2"/>
              <a:buChar char=""/>
              <a:defRPr/>
            </a:pPr>
            <a:r>
              <a:rPr lang="en-US" altLang="en-US" sz="2500" dirty="0"/>
              <a:t>We see things through our own unique cultural lens</a:t>
            </a:r>
          </a:p>
          <a:p>
            <a:pPr>
              <a:lnSpc>
                <a:spcPct val="120000"/>
              </a:lnSpc>
              <a:buFont typeface="Wingdings 2" charset="2"/>
              <a:buChar char=""/>
              <a:defRPr/>
            </a:pPr>
            <a:r>
              <a:rPr lang="en-US" sz="2500" dirty="0"/>
              <a:t>Culture is not a genetic trait</a:t>
            </a:r>
          </a:p>
          <a:p>
            <a:pPr lvl="1">
              <a:lnSpc>
                <a:spcPct val="120000"/>
              </a:lnSpc>
              <a:buFont typeface="Wingdings 2" charset="2"/>
              <a:buChar char=""/>
              <a:defRPr/>
            </a:pPr>
            <a:r>
              <a:rPr lang="en-US" sz="2500" dirty="0"/>
              <a:t>The transmission of these thoughts and behaviors from birth over the course of generations</a:t>
            </a:r>
          </a:p>
          <a:p>
            <a:pPr lvl="1">
              <a:lnSpc>
                <a:spcPct val="120000"/>
              </a:lnSpc>
              <a:buFont typeface="Wingdings 2" charset="2"/>
              <a:buChar char=""/>
              <a:defRPr/>
            </a:pPr>
            <a:r>
              <a:rPr lang="en-US" sz="2500" dirty="0"/>
              <a:t>Culture is shared and can be learned</a:t>
            </a:r>
          </a:p>
          <a:p>
            <a:pPr lvl="1">
              <a:lnSpc>
                <a:spcPct val="120000"/>
              </a:lnSpc>
              <a:buFont typeface="Wingdings 2" charset="2"/>
              <a:buChar char=""/>
              <a:defRPr/>
            </a:pPr>
            <a:r>
              <a:rPr lang="en-US" sz="2500" dirty="0"/>
              <a:t>Group membership identification (cultural identity) = identification with and perceived acceptance into a group that has a shared system of symbols and meanings as well as norms for conduct</a:t>
            </a:r>
            <a:endParaRPr lang="en-US" dirty="0"/>
          </a:p>
          <a:p>
            <a:endParaRPr lang="en-US" dirty="0"/>
          </a:p>
        </p:txBody>
      </p:sp>
    </p:spTree>
    <p:extLst>
      <p:ext uri="{BB962C8B-B14F-4D97-AF65-F5344CB8AC3E}">
        <p14:creationId xmlns:p14="http://schemas.microsoft.com/office/powerpoint/2010/main" val="1067234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145391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Iceberg Principle</a:t>
            </a:r>
          </a:p>
        </p:txBody>
      </p:sp>
      <p:sp>
        <p:nvSpPr>
          <p:cNvPr id="3" name="Content Placeholder 2"/>
          <p:cNvSpPr>
            <a:spLocks noGrp="1"/>
          </p:cNvSpPr>
          <p:nvPr>
            <p:ph idx="1"/>
          </p:nvPr>
        </p:nvSpPr>
        <p:spPr/>
        <p:txBody>
          <a:bodyPr/>
          <a:lstStyle/>
          <a:p>
            <a:r>
              <a:rPr lang="en-US" dirty="0"/>
              <a:t>Culture can be viewed as an iceberg with elements that exist both above (visible) and below (invisible) the surface.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62724305"/>
              </p:ext>
            </p:extLst>
          </p:nvPr>
        </p:nvGraphicFramePr>
        <p:xfrm>
          <a:off x="3356585" y="3310759"/>
          <a:ext cx="7924800" cy="326136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1981200">
                  <a:extLst>
                    <a:ext uri="{9D8B030D-6E8A-4147-A177-3AD203B41FA5}">
                      <a16:colId xmlns:a16="http://schemas.microsoft.com/office/drawing/2014/main" val="20003"/>
                    </a:ext>
                  </a:extLst>
                </a:gridCol>
              </a:tblGrid>
              <a:tr h="370840">
                <a:tc>
                  <a:txBody>
                    <a:bodyPr/>
                    <a:lstStyle/>
                    <a:p>
                      <a:r>
                        <a:rPr lang="en-US" sz="1400" b="0" dirty="0">
                          <a:solidFill>
                            <a:schemeClr val="bg1"/>
                          </a:solidFill>
                        </a:rPr>
                        <a:t>Facial expressions</a:t>
                      </a:r>
                    </a:p>
                  </a:txBody>
                  <a:tcPr/>
                </a:tc>
                <a:tc>
                  <a:txBody>
                    <a:bodyPr/>
                    <a:lstStyle/>
                    <a:p>
                      <a:r>
                        <a:rPr lang="en-US" sz="1400" b="0" dirty="0">
                          <a:solidFill>
                            <a:schemeClr val="bg1"/>
                          </a:solidFill>
                        </a:rPr>
                        <a:t>Gestures</a:t>
                      </a:r>
                    </a:p>
                  </a:txBody>
                  <a:tcPr/>
                </a:tc>
                <a:tc>
                  <a:txBody>
                    <a:bodyPr/>
                    <a:lstStyle/>
                    <a:p>
                      <a:r>
                        <a:rPr lang="en-US" sz="1400" b="0" dirty="0">
                          <a:solidFill>
                            <a:schemeClr val="bg1"/>
                          </a:solidFill>
                        </a:rPr>
                        <a:t>Paintings</a:t>
                      </a:r>
                    </a:p>
                  </a:txBody>
                  <a:tcPr/>
                </a:tc>
                <a:tc>
                  <a:txBody>
                    <a:bodyPr/>
                    <a:lstStyle/>
                    <a:p>
                      <a:r>
                        <a:rPr lang="en-US" sz="1400" b="0" dirty="0">
                          <a:solidFill>
                            <a:schemeClr val="bg1"/>
                          </a:solidFill>
                        </a:rPr>
                        <a:t>Values</a:t>
                      </a:r>
                    </a:p>
                  </a:txBody>
                  <a:tcPr/>
                </a:tc>
                <a:extLst>
                  <a:ext uri="{0D108BD9-81ED-4DB2-BD59-A6C34878D82A}">
                    <a16:rowId xmlns:a16="http://schemas.microsoft.com/office/drawing/2014/main" val="10000"/>
                  </a:ext>
                </a:extLst>
              </a:tr>
              <a:tr h="370840">
                <a:tc>
                  <a:txBody>
                    <a:bodyPr/>
                    <a:lstStyle/>
                    <a:p>
                      <a:r>
                        <a:rPr lang="en-US" sz="1400" dirty="0"/>
                        <a:t>Holiday customs</a:t>
                      </a:r>
                    </a:p>
                  </a:txBody>
                  <a:tcPr/>
                </a:tc>
                <a:tc>
                  <a:txBody>
                    <a:bodyPr/>
                    <a:lstStyle/>
                    <a:p>
                      <a:r>
                        <a:rPr lang="en-US" sz="1400" dirty="0"/>
                        <a:t>Food</a:t>
                      </a:r>
                    </a:p>
                  </a:txBody>
                  <a:tcPr/>
                </a:tc>
                <a:tc>
                  <a:txBody>
                    <a:bodyPr/>
                    <a:lstStyle/>
                    <a:p>
                      <a:r>
                        <a:rPr lang="en-US" sz="1400" dirty="0"/>
                        <a:t>Concept</a:t>
                      </a:r>
                      <a:r>
                        <a:rPr lang="en-US" sz="1400" baseline="0" dirty="0"/>
                        <a:t> of beauty</a:t>
                      </a:r>
                      <a:endParaRPr lang="en-US" sz="1400" dirty="0"/>
                    </a:p>
                  </a:txBody>
                  <a:tcPr/>
                </a:tc>
                <a:tc>
                  <a:txBody>
                    <a:bodyPr/>
                    <a:lstStyle/>
                    <a:p>
                      <a:r>
                        <a:rPr lang="en-US" sz="1400" dirty="0"/>
                        <a:t>Eating habits</a:t>
                      </a:r>
                    </a:p>
                  </a:txBody>
                  <a:tcPr/>
                </a:tc>
                <a:extLst>
                  <a:ext uri="{0D108BD9-81ED-4DB2-BD59-A6C34878D82A}">
                    <a16:rowId xmlns:a16="http://schemas.microsoft.com/office/drawing/2014/main" val="10001"/>
                  </a:ext>
                </a:extLst>
              </a:tr>
              <a:tr h="370840">
                <a:tc>
                  <a:txBody>
                    <a:bodyPr/>
                    <a:lstStyle/>
                    <a:p>
                      <a:r>
                        <a:rPr lang="en-US" sz="1400" dirty="0"/>
                        <a:t>Music</a:t>
                      </a:r>
                    </a:p>
                  </a:txBody>
                  <a:tcPr/>
                </a:tc>
                <a:tc>
                  <a:txBody>
                    <a:bodyPr/>
                    <a:lstStyle/>
                    <a:p>
                      <a:r>
                        <a:rPr lang="en-US" sz="1400" dirty="0"/>
                        <a:t>Concept of fairness</a:t>
                      </a:r>
                    </a:p>
                  </a:txBody>
                  <a:tcPr/>
                </a:tc>
                <a:tc>
                  <a:txBody>
                    <a:bodyPr/>
                    <a:lstStyle/>
                    <a:p>
                      <a:r>
                        <a:rPr lang="en-US" sz="1400" dirty="0"/>
                        <a:t>Child raising beliefs</a:t>
                      </a:r>
                    </a:p>
                  </a:txBody>
                  <a:tcPr/>
                </a:tc>
                <a:tc>
                  <a:txBody>
                    <a:bodyPr/>
                    <a:lstStyle/>
                    <a:p>
                      <a:r>
                        <a:rPr lang="en-US" sz="1400" dirty="0"/>
                        <a:t>View</a:t>
                      </a:r>
                      <a:r>
                        <a:rPr lang="en-US" sz="1400" baseline="0" dirty="0"/>
                        <a:t> of natural world</a:t>
                      </a:r>
                      <a:endParaRPr lang="en-US" sz="1400" dirty="0"/>
                    </a:p>
                  </a:txBody>
                  <a:tcPr/>
                </a:tc>
                <a:extLst>
                  <a:ext uri="{0D108BD9-81ED-4DB2-BD59-A6C34878D82A}">
                    <a16:rowId xmlns:a16="http://schemas.microsoft.com/office/drawing/2014/main" val="10002"/>
                  </a:ext>
                </a:extLst>
              </a:tr>
              <a:tr h="370840">
                <a:tc>
                  <a:txBody>
                    <a:bodyPr/>
                    <a:lstStyle/>
                    <a:p>
                      <a:r>
                        <a:rPr lang="en-US" sz="1400" dirty="0"/>
                        <a:t>Religious beliefs</a:t>
                      </a:r>
                    </a:p>
                  </a:txBody>
                  <a:tcPr/>
                </a:tc>
                <a:tc>
                  <a:txBody>
                    <a:bodyPr/>
                    <a:lstStyle/>
                    <a:p>
                      <a:r>
                        <a:rPr lang="en-US" sz="1400" dirty="0"/>
                        <a:t>Concept of time</a:t>
                      </a:r>
                    </a:p>
                  </a:txBody>
                  <a:tcPr/>
                </a:tc>
                <a:tc>
                  <a:txBody>
                    <a:bodyPr/>
                    <a:lstStyle/>
                    <a:p>
                      <a:r>
                        <a:rPr lang="en-US" sz="1400" dirty="0"/>
                        <a:t>Concept of self</a:t>
                      </a:r>
                    </a:p>
                  </a:txBody>
                  <a:tcPr/>
                </a:tc>
                <a:tc>
                  <a:txBody>
                    <a:bodyPr/>
                    <a:lstStyle/>
                    <a:p>
                      <a:r>
                        <a:rPr lang="en-US" sz="1400" dirty="0"/>
                        <a:t>Concept</a:t>
                      </a:r>
                      <a:r>
                        <a:rPr lang="en-US" sz="1400" baseline="0" dirty="0"/>
                        <a:t> of leadership</a:t>
                      </a:r>
                      <a:endParaRPr lang="en-US" sz="1400" dirty="0"/>
                    </a:p>
                  </a:txBody>
                  <a:tcPr/>
                </a:tc>
                <a:extLst>
                  <a:ext uri="{0D108BD9-81ED-4DB2-BD59-A6C34878D82A}">
                    <a16:rowId xmlns:a16="http://schemas.microsoft.com/office/drawing/2014/main" val="10003"/>
                  </a:ext>
                </a:extLst>
              </a:tr>
              <a:tr h="370840">
                <a:tc>
                  <a:txBody>
                    <a:bodyPr/>
                    <a:lstStyle/>
                    <a:p>
                      <a:r>
                        <a:rPr lang="en-US" sz="1400" dirty="0"/>
                        <a:t>Literature</a:t>
                      </a:r>
                    </a:p>
                  </a:txBody>
                  <a:tcPr/>
                </a:tc>
                <a:tc>
                  <a:txBody>
                    <a:bodyPr/>
                    <a:lstStyle/>
                    <a:p>
                      <a:r>
                        <a:rPr lang="en-US" sz="1400" dirty="0"/>
                        <a:t>Nature of friendship</a:t>
                      </a:r>
                    </a:p>
                  </a:txBody>
                  <a:tcPr/>
                </a:tc>
                <a:tc>
                  <a:txBody>
                    <a:bodyPr/>
                    <a:lstStyle/>
                    <a:p>
                      <a:r>
                        <a:rPr lang="en-US" sz="1400" dirty="0"/>
                        <a:t>General world</a:t>
                      </a:r>
                      <a:r>
                        <a:rPr lang="en-US" sz="1400" baseline="0" dirty="0"/>
                        <a:t> view</a:t>
                      </a:r>
                      <a:endParaRPr lang="en-US" sz="1400" dirty="0"/>
                    </a:p>
                  </a:txBody>
                  <a:tcPr/>
                </a:tc>
                <a:tc>
                  <a:txBody>
                    <a:bodyPr/>
                    <a:lstStyle/>
                    <a:p>
                      <a:r>
                        <a:rPr lang="en-US" sz="1400" dirty="0"/>
                        <a:t>Work ethic</a:t>
                      </a:r>
                    </a:p>
                  </a:txBody>
                  <a:tcPr/>
                </a:tc>
                <a:extLst>
                  <a:ext uri="{0D108BD9-81ED-4DB2-BD59-A6C34878D82A}">
                    <a16:rowId xmlns:a16="http://schemas.microsoft.com/office/drawing/2014/main" val="10004"/>
                  </a:ext>
                </a:extLst>
              </a:tr>
              <a:tr h="370840">
                <a:tc>
                  <a:txBody>
                    <a:bodyPr/>
                    <a:lstStyle/>
                    <a:p>
                      <a:r>
                        <a:rPr lang="en-US" sz="1400" dirty="0"/>
                        <a:t>Rules of social etiquette</a:t>
                      </a:r>
                    </a:p>
                  </a:txBody>
                  <a:tcPr/>
                </a:tc>
                <a:tc>
                  <a:txBody>
                    <a:bodyPr/>
                    <a:lstStyle/>
                    <a:p>
                      <a:r>
                        <a:rPr lang="en-US" sz="1400" dirty="0"/>
                        <a:t>Concept of personal space</a:t>
                      </a:r>
                    </a:p>
                  </a:txBody>
                  <a:tcPr/>
                </a:tc>
                <a:tc>
                  <a:txBody>
                    <a:bodyPr/>
                    <a:lstStyle/>
                    <a:p>
                      <a:r>
                        <a:rPr lang="en-US" sz="1400" dirty="0"/>
                        <a:t>Clothing</a:t>
                      </a:r>
                    </a:p>
                  </a:txBody>
                  <a:tcPr/>
                </a:tc>
                <a:tc>
                  <a:txBody>
                    <a:bodyPr/>
                    <a:lstStyle/>
                    <a:p>
                      <a:r>
                        <a:rPr lang="en-US" sz="1400" dirty="0"/>
                        <a:t>Notion</a:t>
                      </a:r>
                      <a:r>
                        <a:rPr lang="en-US" sz="1400" baseline="0" dirty="0"/>
                        <a:t> of modesty</a:t>
                      </a:r>
                      <a:endParaRPr lang="en-US" sz="1400" dirty="0"/>
                    </a:p>
                  </a:txBody>
                  <a:tcPr/>
                </a:tc>
                <a:extLst>
                  <a:ext uri="{0D108BD9-81ED-4DB2-BD59-A6C34878D82A}">
                    <a16:rowId xmlns:a16="http://schemas.microsoft.com/office/drawing/2014/main" val="10005"/>
                  </a:ext>
                </a:extLst>
              </a:tr>
              <a:tr h="370840">
                <a:tc>
                  <a:txBody>
                    <a:bodyPr/>
                    <a:lstStyle/>
                    <a:p>
                      <a:r>
                        <a:rPr lang="en-US" sz="1400" dirty="0"/>
                        <a:t>Religious</a:t>
                      </a:r>
                      <a:r>
                        <a:rPr lang="en-US" sz="1400" baseline="0" dirty="0"/>
                        <a:t> rituals</a:t>
                      </a:r>
                      <a:endParaRPr lang="en-US" sz="1400" dirty="0"/>
                    </a:p>
                  </a:txBody>
                  <a:tcPr/>
                </a:tc>
                <a:tc>
                  <a:txBody>
                    <a:bodyPr/>
                    <a:lstStyle/>
                    <a:p>
                      <a:r>
                        <a:rPr lang="en-US" sz="1400" dirty="0"/>
                        <a:t>Rules of politeness</a:t>
                      </a:r>
                    </a:p>
                  </a:txBody>
                  <a:tcPr/>
                </a:tc>
                <a:tc>
                  <a:txBody>
                    <a:bodyPr/>
                    <a:lstStyle/>
                    <a:p>
                      <a:r>
                        <a:rPr lang="en-US" sz="1400" dirty="0"/>
                        <a:t>Tipping customs</a:t>
                      </a:r>
                    </a:p>
                  </a:txBody>
                  <a:tcPr/>
                </a:tc>
                <a:tc>
                  <a:txBody>
                    <a:bodyPr/>
                    <a:lstStyle/>
                    <a:p>
                      <a:r>
                        <a:rPr lang="en-US" sz="1400" dirty="0"/>
                        <a:t>Greetings</a:t>
                      </a:r>
                    </a:p>
                  </a:txBody>
                  <a:tcPr/>
                </a:tc>
                <a:extLst>
                  <a:ext uri="{0D108BD9-81ED-4DB2-BD59-A6C34878D82A}">
                    <a16:rowId xmlns:a16="http://schemas.microsoft.com/office/drawing/2014/main" val="10006"/>
                  </a:ext>
                </a:extLst>
              </a:tr>
              <a:tr h="370840">
                <a:tc>
                  <a:txBody>
                    <a:bodyPr/>
                    <a:lstStyle/>
                    <a:p>
                      <a:r>
                        <a:rPr lang="en-US" sz="1400" dirty="0"/>
                        <a:t>Views on equality</a:t>
                      </a:r>
                    </a:p>
                  </a:txBody>
                  <a:tcPr/>
                </a:tc>
                <a:tc>
                  <a:txBody>
                    <a:bodyPr/>
                    <a:lstStyle/>
                    <a:p>
                      <a:r>
                        <a:rPr lang="en-US" sz="1400" dirty="0"/>
                        <a:t>Attitudes toward sexuality</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4487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615" y="225272"/>
            <a:ext cx="8912771" cy="6496782"/>
          </a:xfrm>
          <a:prstGeom prst="rect">
            <a:avLst/>
          </a:prstGeom>
        </p:spPr>
      </p:pic>
    </p:spTree>
    <p:extLst>
      <p:ext uri="{BB962C8B-B14F-4D97-AF65-F5344CB8AC3E}">
        <p14:creationId xmlns:p14="http://schemas.microsoft.com/office/powerpoint/2010/main" val="265173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Culture?</a:t>
            </a:r>
          </a:p>
        </p:txBody>
      </p:sp>
      <p:sp>
        <p:nvSpPr>
          <p:cNvPr id="3" name="Content Placeholder 2"/>
          <p:cNvSpPr>
            <a:spLocks noGrp="1"/>
          </p:cNvSpPr>
          <p:nvPr>
            <p:ph idx="1"/>
          </p:nvPr>
        </p:nvSpPr>
        <p:spPr/>
        <p:txBody>
          <a:bodyPr>
            <a:normAutofit fontScale="70000" lnSpcReduction="20000"/>
          </a:bodyPr>
          <a:lstStyle/>
          <a:p>
            <a:pPr>
              <a:buFont typeface="Wingdings 2" charset="2"/>
              <a:buChar char=""/>
              <a:defRPr/>
            </a:pPr>
            <a:r>
              <a:rPr lang="en-US" altLang="en-US" dirty="0"/>
              <a:t>We only have direct knowledge of our own culture</a:t>
            </a:r>
          </a:p>
          <a:p>
            <a:pPr>
              <a:buFont typeface="Wingdings 2" charset="2"/>
              <a:buChar char=""/>
              <a:defRPr/>
            </a:pPr>
            <a:r>
              <a:rPr lang="en-US" altLang="en-US" dirty="0"/>
              <a:t>Our experience with and knowledge of other cultures is limited by the perceptual bias of our own culture</a:t>
            </a:r>
          </a:p>
          <a:p>
            <a:pPr>
              <a:buFont typeface="Wingdings 2" charset="2"/>
              <a:buChar char=""/>
              <a:defRPr/>
            </a:pPr>
            <a:r>
              <a:rPr lang="en-US" altLang="en-US" dirty="0"/>
              <a:t>To begin to understand a culture, you need to learn about and understand all the experiences that guide its individual members through life</a:t>
            </a:r>
          </a:p>
          <a:p>
            <a:pPr lvl="1">
              <a:buFont typeface="Wingdings 2" charset="2"/>
              <a:buChar char=""/>
              <a:defRPr/>
            </a:pPr>
            <a:r>
              <a:rPr lang="en-US" altLang="en-US" dirty="0"/>
              <a:t>Languages</a:t>
            </a:r>
          </a:p>
          <a:p>
            <a:pPr lvl="1">
              <a:buFont typeface="Wingdings 2" charset="2"/>
              <a:buChar char=""/>
              <a:defRPr/>
            </a:pPr>
            <a:r>
              <a:rPr lang="en-US" altLang="en-US" dirty="0"/>
              <a:t>Gestures</a:t>
            </a:r>
          </a:p>
          <a:p>
            <a:pPr lvl="1">
              <a:buFont typeface="Wingdings 2" charset="2"/>
              <a:buChar char=""/>
              <a:defRPr/>
            </a:pPr>
            <a:r>
              <a:rPr lang="en-US" altLang="en-US" dirty="0"/>
              <a:t>Religion, philosophy, values</a:t>
            </a:r>
          </a:p>
          <a:p>
            <a:pPr lvl="1">
              <a:buFont typeface="Wingdings 2" charset="2"/>
              <a:buChar char=""/>
              <a:defRPr/>
            </a:pPr>
            <a:r>
              <a:rPr lang="en-US" altLang="en-US" dirty="0"/>
              <a:t>Food and recreation</a:t>
            </a:r>
          </a:p>
          <a:p>
            <a:pPr lvl="1">
              <a:buFont typeface="Wingdings 2" charset="2"/>
              <a:buChar char=""/>
              <a:defRPr/>
            </a:pPr>
            <a:r>
              <a:rPr lang="en-US" altLang="en-US" dirty="0"/>
              <a:t>Work and government</a:t>
            </a:r>
          </a:p>
          <a:p>
            <a:pPr lvl="1">
              <a:buFont typeface="Wingdings 2" charset="2"/>
              <a:buChar char=""/>
              <a:defRPr/>
            </a:pPr>
            <a:r>
              <a:rPr lang="en-US" altLang="en-US" dirty="0"/>
              <a:t>Education and communication systems</a:t>
            </a:r>
          </a:p>
          <a:p>
            <a:pPr lvl="1">
              <a:buFont typeface="Wingdings 2" charset="2"/>
              <a:buChar char=""/>
              <a:defRPr/>
            </a:pPr>
            <a:r>
              <a:rPr lang="en-US" altLang="en-US" dirty="0"/>
              <a:t>Health, transportation, and government systems</a:t>
            </a:r>
          </a:p>
          <a:p>
            <a:pPr lvl="1">
              <a:buFont typeface="Wingdings 2" charset="2"/>
              <a:buChar char=""/>
              <a:defRPr/>
            </a:pPr>
            <a:r>
              <a:rPr lang="en-US" altLang="en-US" dirty="0"/>
              <a:t>Economic systems</a:t>
            </a:r>
          </a:p>
          <a:p>
            <a:endParaRPr lang="en-US" dirty="0"/>
          </a:p>
        </p:txBody>
      </p:sp>
    </p:spTree>
    <p:extLst>
      <p:ext uri="{BB962C8B-B14F-4D97-AF65-F5344CB8AC3E}">
        <p14:creationId xmlns:p14="http://schemas.microsoft.com/office/powerpoint/2010/main" val="3736786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Impact of Culture and Cultural Differences</a:t>
            </a:r>
          </a:p>
        </p:txBody>
      </p:sp>
      <p:sp>
        <p:nvSpPr>
          <p:cNvPr id="3" name="Content Placeholder 2"/>
          <p:cNvSpPr>
            <a:spLocks noGrp="1"/>
          </p:cNvSpPr>
          <p:nvPr>
            <p:ph idx="1"/>
          </p:nvPr>
        </p:nvSpPr>
        <p:spPr/>
        <p:txBody>
          <a:bodyPr>
            <a:normAutofit fontScale="92500" lnSpcReduction="20000"/>
          </a:bodyPr>
          <a:lstStyle/>
          <a:p>
            <a:r>
              <a:rPr lang="en-US" dirty="0"/>
              <a:t>Since we view the world through our own unique cultural lens, our culture impacts everything we do; it regulates every interaction we have with others</a:t>
            </a:r>
          </a:p>
          <a:p>
            <a:pPr lvl="1"/>
            <a:r>
              <a:rPr lang="en-US" dirty="0"/>
              <a:t>Getting to know elements about your students’ cultures can help you answer the “why” of their behavior</a:t>
            </a:r>
          </a:p>
          <a:p>
            <a:pPr lvl="1"/>
            <a:r>
              <a:rPr lang="en-US" dirty="0"/>
              <a:t>Learning about and understanding how cultures differ can help you to better equip your students to study and be successful in the United States.</a:t>
            </a:r>
          </a:p>
          <a:p>
            <a:pPr lvl="2"/>
            <a:r>
              <a:rPr lang="en-US" dirty="0"/>
              <a:t>Types of Cultures</a:t>
            </a:r>
          </a:p>
          <a:p>
            <a:pPr lvl="2"/>
            <a:r>
              <a:rPr lang="en-US" dirty="0"/>
              <a:t>Cultural Contexts</a:t>
            </a:r>
          </a:p>
          <a:p>
            <a:pPr lvl="2"/>
            <a:r>
              <a:rPr lang="en-US" dirty="0"/>
              <a:t>Barriers to Communication</a:t>
            </a:r>
          </a:p>
          <a:p>
            <a:pPr lvl="2"/>
            <a:r>
              <a:rPr lang="en-US" dirty="0"/>
              <a:t>Educational Systems</a:t>
            </a:r>
          </a:p>
          <a:p>
            <a:pPr lvl="2"/>
            <a:r>
              <a:rPr lang="en-US" dirty="0"/>
              <a:t>Concepts of Freedom</a:t>
            </a:r>
          </a:p>
          <a:p>
            <a:pPr lvl="2"/>
            <a:endParaRPr lang="en-US" dirty="0"/>
          </a:p>
        </p:txBody>
      </p:sp>
    </p:spTree>
    <p:extLst>
      <p:ext uri="{BB962C8B-B14F-4D97-AF65-F5344CB8AC3E}">
        <p14:creationId xmlns:p14="http://schemas.microsoft.com/office/powerpoint/2010/main" val="69148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Cultures: Individualist</a:t>
            </a:r>
          </a:p>
        </p:txBody>
      </p:sp>
      <p:sp>
        <p:nvSpPr>
          <p:cNvPr id="3" name="Content Placeholder 2"/>
          <p:cNvSpPr>
            <a:spLocks noGrp="1"/>
          </p:cNvSpPr>
          <p:nvPr>
            <p:ph idx="1"/>
          </p:nvPr>
        </p:nvSpPr>
        <p:spPr/>
        <p:txBody>
          <a:bodyPr>
            <a:normAutofit/>
          </a:bodyPr>
          <a:lstStyle/>
          <a:p>
            <a:r>
              <a:rPr lang="en-US" dirty="0"/>
              <a:t>Individualist cultures:</a:t>
            </a:r>
          </a:p>
          <a:p>
            <a:pPr lvl="1"/>
            <a:r>
              <a:rPr lang="en-US" dirty="0"/>
              <a:t>Individual interests prevail over group interests</a:t>
            </a:r>
          </a:p>
          <a:p>
            <a:pPr lvl="1"/>
            <a:r>
              <a:rPr lang="en-US" dirty="0"/>
              <a:t>Have loose ties between individuals; loosely integrated</a:t>
            </a:r>
          </a:p>
          <a:p>
            <a:pPr lvl="1"/>
            <a:r>
              <a:rPr lang="en-US" dirty="0"/>
              <a:t>Concerned with themselves and immediate families</a:t>
            </a:r>
          </a:p>
          <a:p>
            <a:pPr lvl="1"/>
            <a:r>
              <a:rPr lang="en-US" dirty="0"/>
              <a:t>Goals set with minimal consideration given to groups other than immediate family</a:t>
            </a:r>
          </a:p>
          <a:p>
            <a:pPr lvl="1"/>
            <a:r>
              <a:rPr lang="en-US" dirty="0"/>
              <a:t>Define people by their profession, what they have done, their accomplishments, what they drive, where they live</a:t>
            </a:r>
          </a:p>
          <a:p>
            <a:pPr lvl="2"/>
            <a:r>
              <a:rPr lang="en-US" dirty="0"/>
              <a:t>Materialistic</a:t>
            </a:r>
          </a:p>
          <a:p>
            <a:pPr lvl="1"/>
            <a:r>
              <a:rPr lang="en-US" dirty="0"/>
              <a:t>Value direct communication</a:t>
            </a:r>
          </a:p>
          <a:p>
            <a:pPr lvl="2"/>
            <a:endParaRPr lang="en-US" dirty="0"/>
          </a:p>
        </p:txBody>
      </p:sp>
    </p:spTree>
    <p:extLst>
      <p:ext uri="{BB962C8B-B14F-4D97-AF65-F5344CB8AC3E}">
        <p14:creationId xmlns:p14="http://schemas.microsoft.com/office/powerpoint/2010/main" val="40225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Cultures: Collectivist</a:t>
            </a:r>
          </a:p>
        </p:txBody>
      </p:sp>
      <p:sp>
        <p:nvSpPr>
          <p:cNvPr id="3" name="Content Placeholder 2"/>
          <p:cNvSpPr>
            <a:spLocks noGrp="1"/>
          </p:cNvSpPr>
          <p:nvPr>
            <p:ph idx="1"/>
          </p:nvPr>
        </p:nvSpPr>
        <p:spPr/>
        <p:txBody>
          <a:bodyPr>
            <a:normAutofit lnSpcReduction="10000"/>
          </a:bodyPr>
          <a:lstStyle/>
          <a:p>
            <a:r>
              <a:rPr lang="en-US" dirty="0"/>
              <a:t>Collectivist cultures:</a:t>
            </a:r>
          </a:p>
          <a:p>
            <a:pPr lvl="1"/>
            <a:r>
              <a:rPr lang="en-US" dirty="0"/>
              <a:t>Interest of the group prevails over interest of the individual</a:t>
            </a:r>
          </a:p>
          <a:p>
            <a:pPr lvl="1"/>
            <a:r>
              <a:rPr lang="en-US" dirty="0"/>
              <a:t>Establish strong, cohesive groups that last a lifetime; unquestioning loyalty</a:t>
            </a:r>
          </a:p>
          <a:p>
            <a:pPr lvl="1"/>
            <a:r>
              <a:rPr lang="en-US" dirty="0"/>
              <a:t>Other groups considered in a major way when goals are set</a:t>
            </a:r>
          </a:p>
          <a:p>
            <a:pPr lvl="1"/>
            <a:r>
              <a:rPr lang="en-US" dirty="0"/>
              <a:t>Tightly integrated</a:t>
            </a:r>
          </a:p>
          <a:p>
            <a:pPr lvl="1"/>
            <a:r>
              <a:rPr lang="en-US" dirty="0"/>
              <a:t>Define people through relationships (to whom are you related?)</a:t>
            </a:r>
          </a:p>
          <a:p>
            <a:pPr lvl="2"/>
            <a:r>
              <a:rPr lang="en-US" dirty="0"/>
              <a:t>Stress interdependent activities and suppressing individual’s aims for the group’s welfare</a:t>
            </a:r>
          </a:p>
          <a:p>
            <a:pPr lvl="2"/>
            <a:r>
              <a:rPr lang="en-US" dirty="0"/>
              <a:t>Family/community-driven</a:t>
            </a:r>
          </a:p>
          <a:p>
            <a:pPr lvl="1"/>
            <a:r>
              <a:rPr lang="en-US" dirty="0"/>
              <a:t>Value indirect communication</a:t>
            </a:r>
          </a:p>
          <a:p>
            <a:pPr lvl="1"/>
            <a:endParaRPr lang="en-US" dirty="0"/>
          </a:p>
          <a:p>
            <a:pPr lvl="1"/>
            <a:endParaRPr lang="en-US" dirty="0"/>
          </a:p>
        </p:txBody>
      </p:sp>
    </p:spTree>
    <p:extLst>
      <p:ext uri="{BB962C8B-B14F-4D97-AF65-F5344CB8AC3E}">
        <p14:creationId xmlns:p14="http://schemas.microsoft.com/office/powerpoint/2010/main" val="92397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Contexts</a:t>
            </a:r>
          </a:p>
        </p:txBody>
      </p:sp>
      <p:sp>
        <p:nvSpPr>
          <p:cNvPr id="3" name="Content Placeholder 2"/>
          <p:cNvSpPr>
            <a:spLocks noGrp="1"/>
          </p:cNvSpPr>
          <p:nvPr>
            <p:ph idx="1"/>
          </p:nvPr>
        </p:nvSpPr>
        <p:spPr>
          <a:xfrm>
            <a:off x="2933700" y="2247901"/>
            <a:ext cx="8770571" cy="4499740"/>
          </a:xfrm>
        </p:spPr>
        <p:txBody>
          <a:bodyPr>
            <a:normAutofit fontScale="77500" lnSpcReduction="20000"/>
          </a:bodyPr>
          <a:lstStyle/>
          <a:p>
            <a:r>
              <a:rPr lang="en-US" dirty="0"/>
              <a:t>Culture affects our perception based on the cultural context we are in.</a:t>
            </a:r>
          </a:p>
          <a:p>
            <a:pPr lvl="1"/>
            <a:r>
              <a:rPr lang="en-US" sz="2200" dirty="0"/>
              <a:t>Low context</a:t>
            </a:r>
          </a:p>
          <a:p>
            <a:pPr lvl="2">
              <a:lnSpc>
                <a:spcPct val="90000"/>
              </a:lnSpc>
            </a:pPr>
            <a:r>
              <a:rPr lang="en-US" sz="1800" dirty="0"/>
              <a:t>Little of meaning is determined by the context because the message is encoded in the explicit, or direct code</a:t>
            </a:r>
          </a:p>
          <a:p>
            <a:pPr lvl="2">
              <a:lnSpc>
                <a:spcPct val="90000"/>
              </a:lnSpc>
            </a:pPr>
            <a:r>
              <a:rPr lang="en-US" sz="1800" dirty="0"/>
              <a:t>Often individualist societies</a:t>
            </a:r>
          </a:p>
          <a:p>
            <a:pPr lvl="2">
              <a:lnSpc>
                <a:spcPct val="90000"/>
              </a:lnSpc>
            </a:pPr>
            <a:r>
              <a:rPr lang="en-US" sz="1800" dirty="0"/>
              <a:t>Verbal abilities are highly valued</a:t>
            </a:r>
          </a:p>
          <a:p>
            <a:pPr lvl="2">
              <a:lnSpc>
                <a:spcPct val="90000"/>
              </a:lnSpc>
            </a:pPr>
            <a:r>
              <a:rPr lang="en-US" sz="1800" dirty="0"/>
              <a:t>Logic and reasoning are expressed in verbal messages</a:t>
            </a:r>
          </a:p>
          <a:p>
            <a:pPr lvl="2"/>
            <a:r>
              <a:rPr lang="en-US" sz="1800" dirty="0"/>
              <a:t>People have attributes independent of circumstances or of personal relations</a:t>
            </a:r>
          </a:p>
          <a:p>
            <a:pPr lvl="3"/>
            <a:r>
              <a:rPr lang="en-US" dirty="0"/>
              <a:t>People are free agents who can move from group to group and setting to setting without significant changes.</a:t>
            </a:r>
          </a:p>
          <a:p>
            <a:pPr lvl="1"/>
            <a:r>
              <a:rPr lang="en-US" dirty="0"/>
              <a:t>High context</a:t>
            </a:r>
          </a:p>
          <a:p>
            <a:pPr lvl="2">
              <a:lnSpc>
                <a:spcPct val="90000"/>
              </a:lnSpc>
            </a:pPr>
            <a:r>
              <a:rPr lang="en-US" sz="1800" dirty="0"/>
              <a:t>Less has to be said or written because more of the meaning is in the physical environment or already shared by people</a:t>
            </a:r>
          </a:p>
          <a:p>
            <a:pPr lvl="2">
              <a:lnSpc>
                <a:spcPct val="90000"/>
              </a:lnSpc>
            </a:pPr>
            <a:r>
              <a:rPr lang="en-US" sz="1800" dirty="0"/>
              <a:t>Often collectivist societies</a:t>
            </a:r>
          </a:p>
          <a:p>
            <a:pPr lvl="2">
              <a:lnSpc>
                <a:spcPct val="90000"/>
              </a:lnSpc>
            </a:pPr>
            <a:r>
              <a:rPr lang="en-US" sz="1800" dirty="0"/>
              <a:t>More sensitive to nonverbal messages</a:t>
            </a:r>
          </a:p>
          <a:p>
            <a:pPr marL="1005840" lvl="3"/>
            <a:r>
              <a:rPr lang="en-US" sz="1800" i="1" dirty="0"/>
              <a:t>People are connected, fluid, and conditional</a:t>
            </a:r>
          </a:p>
          <a:p>
            <a:pPr marL="1143000" lvl="3"/>
            <a:r>
              <a:rPr lang="en-US" dirty="0"/>
              <a:t>Participation in relationships makes it possible to act; completely independent behavior usually isn’t possible or even desirable</a:t>
            </a:r>
            <a:endParaRPr lang="en-US" sz="2000" dirty="0"/>
          </a:p>
          <a:p>
            <a:pPr lvl="1"/>
            <a:endParaRPr lang="en-US" dirty="0"/>
          </a:p>
          <a:p>
            <a:pPr lvl="1"/>
            <a:endParaRPr lang="en-US" dirty="0"/>
          </a:p>
          <a:p>
            <a:endParaRPr lang="en-US" dirty="0"/>
          </a:p>
        </p:txBody>
      </p:sp>
    </p:spTree>
    <p:extLst>
      <p:ext uri="{BB962C8B-B14F-4D97-AF65-F5344CB8AC3E}">
        <p14:creationId xmlns:p14="http://schemas.microsoft.com/office/powerpoint/2010/main" val="2550759639"/>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1741</Words>
  <Application>Microsoft Office PowerPoint</Application>
  <PresentationFormat>Widescreen</PresentationFormat>
  <Paragraphs>193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Century Schoolbook</vt:lpstr>
      <vt:lpstr>Corbel</vt:lpstr>
      <vt:lpstr>Tunga</vt:lpstr>
      <vt:lpstr>Wingdings 2</vt:lpstr>
      <vt:lpstr>Feathered</vt:lpstr>
      <vt:lpstr>Understanding Culture, Understanding Students: International Student Experiences in an Uncertain World </vt:lpstr>
      <vt:lpstr>What is Culture?</vt:lpstr>
      <vt:lpstr>The Iceberg Principle</vt:lpstr>
      <vt:lpstr>PowerPoint Presentation</vt:lpstr>
      <vt:lpstr>What is Culture?</vt:lpstr>
      <vt:lpstr>The Impact of Culture and Cultural Differences</vt:lpstr>
      <vt:lpstr>Types of Cultures: Individualist</vt:lpstr>
      <vt:lpstr>Types of Cultures: Collectivist</vt:lpstr>
      <vt:lpstr>Cultural Contexts</vt:lpstr>
      <vt:lpstr>Concept of Face</vt:lpstr>
      <vt:lpstr>Concept of Face</vt:lpstr>
      <vt:lpstr>Barriers to Communication</vt:lpstr>
      <vt:lpstr>Educational Systems</vt:lpstr>
      <vt:lpstr>Concepts of Freedom </vt:lpstr>
      <vt:lpstr>Freedom</vt:lpstr>
      <vt:lpstr>Freedom</vt:lpstr>
      <vt:lpstr>Responding to the Country’s Current Political Climate</vt:lpstr>
      <vt:lpstr>Getting and Retaining International Students in American Universities</vt:lpstr>
      <vt:lpstr>Final Thoughts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Culture, Understanding Students: International Student Experiences in an Uncertain World</dc:title>
  <dc:creator>Meri Linn McCollum</dc:creator>
  <cp:lastModifiedBy>Bulow, Bob</cp:lastModifiedBy>
  <cp:revision>2</cp:revision>
  <dcterms:created xsi:type="dcterms:W3CDTF">2019-07-10T20:16:50Z</dcterms:created>
  <dcterms:modified xsi:type="dcterms:W3CDTF">2019-07-22T14:59:17Z</dcterms:modified>
</cp:coreProperties>
</file>