
<file path=[Content_Types].xml><?xml version="1.0" encoding="utf-8"?>
<Types xmlns="http://schemas.openxmlformats.org/package/2006/content-types">
  <Default Extension="png" ContentType="image/png"/>
  <Default Extension="pdf" ContentType="application/pd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9" r:id="rId4"/>
    <p:sldId id="260" r:id="rId5"/>
    <p:sldId id="261" r:id="rId6"/>
    <p:sldId id="262" r:id="rId7"/>
    <p:sldId id="263" r:id="rId8"/>
    <p:sldId id="264" r:id="rId9"/>
    <p:sldId id="265" r:id="rId10"/>
    <p:sldId id="258" r:id="rId1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3A59"/>
    <a:srgbClr val="6A6A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467"/>
    <p:restoredTop sz="94677"/>
  </p:normalViewPr>
  <p:slideViewPr>
    <p:cSldViewPr snapToGrid="0" snapToObjects="1">
      <p:cViewPr varScale="1">
        <p:scale>
          <a:sx n="114" d="100"/>
          <a:sy n="114" d="100"/>
        </p:scale>
        <p:origin x="114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0B3124-E0ED-4DF8-B62F-39473437BDCB}" type="datetimeFigureOut">
              <a:rPr lang="en-US" smtClean="0"/>
              <a:t>7/24/2019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D953A1-1E11-4A0D-AE75-90D941F3388B}" type="slidenum">
              <a:rPr lang="en-US" smtClean="0"/>
              <a:t>‹#›</a:t>
            </a:fld>
            <a:endParaRPr lang="en-US"/>
          </a:p>
        </p:txBody>
      </p:sp>
    </p:spTree>
    <p:extLst>
      <p:ext uri="{BB962C8B-B14F-4D97-AF65-F5344CB8AC3E}">
        <p14:creationId xmlns:p14="http://schemas.microsoft.com/office/powerpoint/2010/main" val="1931987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953A1-1E11-4A0D-AE75-90D941F3388B}" type="slidenum">
              <a:rPr lang="en-US" smtClean="0"/>
              <a:t>2</a:t>
            </a:fld>
            <a:endParaRPr lang="en-US"/>
          </a:p>
        </p:txBody>
      </p:sp>
    </p:spTree>
    <p:extLst>
      <p:ext uri="{BB962C8B-B14F-4D97-AF65-F5344CB8AC3E}">
        <p14:creationId xmlns:p14="http://schemas.microsoft.com/office/powerpoint/2010/main" val="40254935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CWRU blue open frame">
            <a:extLst>
              <a:ext uri="{FF2B5EF4-FFF2-40B4-BE49-F238E27FC236}">
                <a16:creationId xmlns:a16="http://schemas.microsoft.com/office/drawing/2014/main" id="{EEEB0D8C-5835-8144-BACD-060314BE584D}"/>
              </a:ext>
            </a:extLst>
          </p:cNvPr>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520700" y="368300"/>
            <a:ext cx="3759200" cy="5029200"/>
          </a:xfrm>
          <a:prstGeom prst="rect">
            <a:avLst/>
          </a:prstGeom>
        </p:spPr>
      </p:pic>
      <p:sp>
        <p:nvSpPr>
          <p:cNvPr id="4" name="TextBox 3">
            <a:extLst>
              <a:ext uri="{FF2B5EF4-FFF2-40B4-BE49-F238E27FC236}">
                <a16:creationId xmlns:a16="http://schemas.microsoft.com/office/drawing/2014/main" id="{C8F45636-B413-434C-84BA-CAB12FF78E5B}"/>
              </a:ext>
            </a:extLst>
          </p:cNvPr>
          <p:cNvSpPr txBox="1"/>
          <p:nvPr userDrawn="1"/>
        </p:nvSpPr>
        <p:spPr>
          <a:xfrm>
            <a:off x="4765040" y="4094480"/>
            <a:ext cx="3604260" cy="923330"/>
          </a:xfrm>
          <a:prstGeom prst="rect">
            <a:avLst/>
          </a:prstGeom>
          <a:noFill/>
        </p:spPr>
        <p:txBody>
          <a:bodyPr wrap="square" rtlCol="0">
            <a:spAutoFit/>
          </a:bodyPr>
          <a:lstStyle/>
          <a:p>
            <a:r>
              <a:rPr lang="en-US" dirty="0">
                <a:latin typeface="Titillium" pitchFamily="2" charset="77"/>
              </a:rPr>
              <a:t>Date</a:t>
            </a:r>
          </a:p>
          <a:p>
            <a:endParaRPr lang="en-US" dirty="0">
              <a:latin typeface="Titillium" pitchFamily="2" charset="77"/>
            </a:endParaRPr>
          </a:p>
          <a:p>
            <a:r>
              <a:rPr lang="en-US" dirty="0">
                <a:latin typeface="Titillium" pitchFamily="2" charset="77"/>
              </a:rPr>
              <a:t>Presenter’s name</a:t>
            </a:r>
          </a:p>
        </p:txBody>
      </p:sp>
      <p:pic>
        <p:nvPicPr>
          <p:cNvPr id="5" name="Picture 4" descr="KelvinSmithLib2 thin.jpg">
            <a:extLst>
              <a:ext uri="{FF2B5EF4-FFF2-40B4-BE49-F238E27FC236}">
                <a16:creationId xmlns:a16="http://schemas.microsoft.com/office/drawing/2014/main" id="{ADB4B9C1-92C8-F44B-A470-02ECC39AEF66}"/>
              </a:ext>
            </a:extLst>
          </p:cNvPr>
          <p:cNvPicPr>
            <a:picLocks noChangeAspect="1"/>
          </p:cNvPicPr>
          <p:nvPr userDrawn="1"/>
        </p:nvPicPr>
        <p:blipFill>
          <a:blip r:embed="rId4"/>
          <a:stretch>
            <a:fillRect/>
          </a:stretch>
        </p:blipFill>
        <p:spPr>
          <a:xfrm>
            <a:off x="951064" y="798731"/>
            <a:ext cx="2828455" cy="4235318"/>
          </a:xfrm>
          <a:prstGeom prst="rect">
            <a:avLst/>
          </a:prstGeom>
        </p:spPr>
      </p:pic>
      <p:sp>
        <p:nvSpPr>
          <p:cNvPr id="7" name="Title 6">
            <a:extLst>
              <a:ext uri="{FF2B5EF4-FFF2-40B4-BE49-F238E27FC236}">
                <a16:creationId xmlns:a16="http://schemas.microsoft.com/office/drawing/2014/main" id="{9A0C5E95-0C93-D34D-93CC-E1FAAA430E28}"/>
              </a:ext>
            </a:extLst>
          </p:cNvPr>
          <p:cNvSpPr>
            <a:spLocks noGrp="1"/>
          </p:cNvSpPr>
          <p:nvPr>
            <p:ph type="title"/>
          </p:nvPr>
        </p:nvSpPr>
        <p:spPr>
          <a:xfrm>
            <a:off x="4710264" y="798731"/>
            <a:ext cx="3981450" cy="1368425"/>
          </a:xfrm>
          <a:prstGeom prst="rect">
            <a:avLst/>
          </a:prstGeom>
        </p:spPr>
        <p:txBody>
          <a:bodyPr/>
          <a:lstStyle>
            <a:lvl1pPr>
              <a:defRPr sz="4000" b="1" i="0">
                <a:latin typeface="Titillium" pitchFamily="2" charset="77"/>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33680" y="815598"/>
            <a:ext cx="8229600" cy="784602"/>
          </a:xfrm>
          <a:prstGeom prst="rect">
            <a:avLst/>
          </a:prstGeom>
          <a:noFill/>
          <a:ln w="9525">
            <a:noFill/>
            <a:miter lim="800000"/>
            <a:headEnd/>
            <a:tailEnd/>
          </a:ln>
        </p:spPr>
        <p:txBody>
          <a:bodyPr vert="horz" wrap="square" lIns="91440" tIns="45720" rIns="91440" bIns="0" numCol="1" anchor="t" anchorCtr="0" compatLnSpc="1">
            <a:prstTxWarp prst="textNoShape">
              <a:avLst/>
            </a:prstTxWarp>
          </a:bodyPr>
          <a:lstStyle>
            <a:lvl1pPr>
              <a:defRPr sz="3300" b="1" i="0">
                <a:solidFill>
                  <a:srgbClr val="123A59"/>
                </a:solidFill>
                <a:latin typeface="Titillium" pitchFamily="2" charset="77"/>
              </a:defRPr>
            </a:lvl1pPr>
          </a:lstStyle>
          <a:p>
            <a:pPr lvl="0"/>
            <a:r>
              <a:rPr lang="en-US" dirty="0"/>
              <a:t>Click to edit Master title style</a:t>
            </a:r>
          </a:p>
        </p:txBody>
      </p:sp>
      <p:sp>
        <p:nvSpPr>
          <p:cNvPr id="3" name="Text Placeholder 2"/>
          <p:cNvSpPr>
            <a:spLocks noGrp="1"/>
          </p:cNvSpPr>
          <p:nvPr>
            <p:ph idx="1" hasCustomPrompt="1"/>
          </p:nvPr>
        </p:nvSpPr>
        <p:spPr bwMode="auto">
          <a:xfrm>
            <a:off x="889000" y="2211851"/>
            <a:ext cx="7774280" cy="34056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2000" b="0" i="0">
                <a:solidFill>
                  <a:srgbClr val="6A6A6A"/>
                </a:solidFill>
                <a:latin typeface="Titillium" pitchFamily="2" charset="77"/>
                <a:cs typeface="Titillium" pitchFamily="2" charset="77"/>
              </a:defRPr>
            </a:lvl1pPr>
            <a:lvl2pPr algn="l">
              <a:defRPr sz="2000">
                <a:solidFill>
                  <a:srgbClr val="6A6A6A"/>
                </a:solidFill>
                <a:latin typeface="TitilliumMaps26L 500 wt"/>
                <a:cs typeface="TitilliumMaps26L 500 wt"/>
              </a:defRPr>
            </a:lvl2pPr>
            <a:lvl3pPr algn="l">
              <a:defRPr sz="2000">
                <a:solidFill>
                  <a:srgbClr val="6A6A6A"/>
                </a:solidFill>
                <a:latin typeface="TitilliumMaps26L 500 wt"/>
                <a:cs typeface="TitilliumMaps26L 500 wt"/>
              </a:defRPr>
            </a:lvl3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123A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660820"/>
            <a:ext cx="7772400" cy="4108156"/>
          </a:xfrm>
          <a:prstGeom prst="rect">
            <a:avLst/>
          </a:prstGeom>
        </p:spPr>
        <p:txBody>
          <a:bodyPr anchor="t"/>
          <a:lstStyle>
            <a:lvl1pPr algn="ctr">
              <a:defRPr sz="4000" b="1" i="0" cap="all">
                <a:solidFill>
                  <a:schemeClr val="bg1"/>
                </a:solidFill>
                <a:latin typeface="Titillium" pitchFamily="2" charset="77"/>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1" i="0">
                <a:solidFill>
                  <a:srgbClr val="123A59"/>
                </a:solidFill>
                <a:latin typeface="Titillium" pitchFamily="2" charset="77"/>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b="0" i="0">
                <a:latin typeface="Titillium" pitchFamily="2" charset="77"/>
              </a:defRPr>
            </a:lvl1pPr>
            <a:lvl2pPr>
              <a:defRPr sz="2400" b="0" i="0">
                <a:latin typeface="Titillium" pitchFamily="2" charset="77"/>
              </a:defRPr>
            </a:lvl2pPr>
            <a:lvl3pPr>
              <a:defRPr sz="2000" b="0" i="0">
                <a:latin typeface="Titillium" pitchFamily="2" charset="77"/>
              </a:defRPr>
            </a:lvl3pPr>
            <a:lvl4pPr>
              <a:defRPr sz="1800" b="0" i="0">
                <a:latin typeface="Titillium" pitchFamily="2" charset="77"/>
              </a:defRPr>
            </a:lvl4pPr>
            <a:lvl5pPr>
              <a:defRPr sz="1800" b="0" i="0">
                <a:latin typeface="Titillium" pitchFamily="2" charset="77"/>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b="0" i="0">
                <a:latin typeface="Titillium" pitchFamily="2" charset="77"/>
              </a:defRPr>
            </a:lvl1pPr>
            <a:lvl2pPr>
              <a:defRPr sz="2400" b="0" i="0">
                <a:latin typeface="Titillium" pitchFamily="2" charset="77"/>
              </a:defRPr>
            </a:lvl2pPr>
            <a:lvl3pPr>
              <a:defRPr sz="2000" b="0" i="0">
                <a:latin typeface="Titillium" pitchFamily="2" charset="77"/>
              </a:defRPr>
            </a:lvl3pPr>
            <a:lvl4pPr>
              <a:defRPr sz="1800" b="0" i="0">
                <a:latin typeface="Titillium" pitchFamily="2" charset="77"/>
              </a:defRPr>
            </a:lvl4pPr>
            <a:lvl5pPr>
              <a:defRPr sz="1800" b="0" i="0">
                <a:latin typeface="Titillium" pitchFamily="2" charset="77"/>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1" i="0">
                <a:solidFill>
                  <a:srgbClr val="123A59"/>
                </a:solidFill>
                <a:latin typeface="Titillium" pitchFamily="2" charset="77"/>
              </a:defRPr>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5695950"/>
            <a:ext cx="9144000" cy="1162050"/>
          </a:xfrm>
          <a:prstGeom prst="rect">
            <a:avLst/>
          </a:prstGeom>
          <a:solidFill>
            <a:srgbClr val="123A59"/>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6A6A6A"/>
              </a:solidFill>
            </a:endParaRPr>
          </a:p>
        </p:txBody>
      </p:sp>
      <p:pic>
        <p:nvPicPr>
          <p:cNvPr id="12" name="Picture 6" descr="cwru formal logo white-rev tag.wmf"/>
          <p:cNvPicPr>
            <a:picLocks noChangeAspect="1"/>
          </p:cNvPicPr>
          <p:nvPr userDrawn="1"/>
        </p:nvPicPr>
        <p:blipFill>
          <a:blip r:embed="rId8"/>
          <a:srcRect/>
          <a:stretch>
            <a:fillRect/>
          </a:stretch>
        </p:blipFill>
        <p:spPr bwMode="auto">
          <a:xfrm>
            <a:off x="546100" y="6018213"/>
            <a:ext cx="2565400" cy="608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457200" rtl="0" eaLnBrk="0" fontAlgn="base" hangingPunct="0">
        <a:spcBef>
          <a:spcPct val="0"/>
        </a:spcBef>
        <a:spcAft>
          <a:spcPct val="0"/>
        </a:spcAft>
        <a:defRPr sz="3400" kern="1200">
          <a:solidFill>
            <a:srgbClr val="6A6A6A"/>
          </a:solidFill>
          <a:latin typeface="TitilliumMaps26L 999 wt"/>
          <a:ea typeface="헤드라인A"/>
          <a:cs typeface="TitilliumMaps26L 999 wt"/>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Tx/>
        <a:buNone/>
        <a:defRPr sz="1800" kern="1200">
          <a:solidFill>
            <a:srgbClr val="6A6A6A"/>
          </a:solidFill>
          <a:latin typeface="TitilliumMaps26L 500 wt"/>
          <a:ea typeface="ＭＳ Ｐゴシック" charset="-128"/>
          <a:cs typeface="ＭＳ Ｐゴシック" charset="-128"/>
        </a:defRPr>
      </a:lvl1pPr>
      <a:lvl2pPr marL="742950" indent="-285750" algn="l" defTabSz="457200" rtl="0" eaLnBrk="0" fontAlgn="base" hangingPunct="0">
        <a:spcBef>
          <a:spcPct val="20000"/>
        </a:spcBef>
        <a:spcAft>
          <a:spcPct val="0"/>
        </a:spcAft>
        <a:buFontTx/>
        <a:buNone/>
        <a:defRPr sz="1600" kern="1200">
          <a:solidFill>
            <a:srgbClr val="6A6A6A"/>
          </a:solidFill>
          <a:latin typeface="TitilliumMaps26L 500 wt"/>
          <a:ea typeface="ＭＳ Ｐゴシック" charset="-128"/>
          <a:cs typeface="+mn-cs"/>
        </a:defRPr>
      </a:lvl2pPr>
      <a:lvl3pPr marL="1143000" indent="-228600" algn="l" defTabSz="457200" rtl="0" eaLnBrk="0" fontAlgn="base" hangingPunct="0">
        <a:spcBef>
          <a:spcPct val="20000"/>
        </a:spcBef>
        <a:spcAft>
          <a:spcPct val="0"/>
        </a:spcAft>
        <a:buFontTx/>
        <a:buNone/>
        <a:defRPr sz="1400" kern="1200">
          <a:solidFill>
            <a:srgbClr val="6A6A6A"/>
          </a:solidFill>
          <a:latin typeface="TitilliumMaps26L 500 wt"/>
          <a:ea typeface="ＭＳ Ｐゴシック" charset="-128"/>
          <a:cs typeface="+mn-cs"/>
        </a:defRPr>
      </a:lvl3pPr>
      <a:lvl4pPr marL="1600200" indent="-228600" algn="l" defTabSz="457200" rtl="0" eaLnBrk="0" fontAlgn="base" hangingPunct="0">
        <a:spcBef>
          <a:spcPct val="20000"/>
        </a:spcBef>
        <a:spcAft>
          <a:spcPct val="0"/>
        </a:spcAft>
        <a:buFontTx/>
        <a:buNone/>
        <a:defRPr sz="1200" kern="1200">
          <a:solidFill>
            <a:srgbClr val="6A6A6A"/>
          </a:solidFill>
          <a:latin typeface="TitilliumMaps26L 500 wt"/>
          <a:ea typeface="ＭＳ Ｐゴシック" charset="-128"/>
          <a:cs typeface="+mn-cs"/>
        </a:defRPr>
      </a:lvl4pPr>
      <a:lvl5pPr marL="2057400" indent="-228600" algn="l" defTabSz="457200" rtl="0" eaLnBrk="0" fontAlgn="base" hangingPunct="0">
        <a:spcBef>
          <a:spcPct val="20000"/>
        </a:spcBef>
        <a:spcAft>
          <a:spcPct val="0"/>
        </a:spcAft>
        <a:buFontTx/>
        <a:buNone/>
        <a:defRPr sz="1200" kern="1200">
          <a:solidFill>
            <a:srgbClr val="6A6A6A"/>
          </a:solidFill>
          <a:latin typeface="TitilliumMaps26L 500 w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4881B4-22DE-BA4E-A44A-B5A613FDC775}"/>
              </a:ext>
            </a:extLst>
          </p:cNvPr>
          <p:cNvSpPr>
            <a:spLocks noGrp="1"/>
          </p:cNvSpPr>
          <p:nvPr>
            <p:ph type="title"/>
          </p:nvPr>
        </p:nvSpPr>
        <p:spPr>
          <a:xfrm>
            <a:off x="4313382" y="618837"/>
            <a:ext cx="4673600" cy="1548320"/>
          </a:xfrm>
        </p:spPr>
        <p:txBody>
          <a:bodyPr/>
          <a:lstStyle/>
          <a:p>
            <a:pPr algn="ctr"/>
            <a:r>
              <a:rPr lang="en-US" sz="4400" dirty="0" smtClean="0"/>
              <a:t/>
            </a:r>
            <a:br>
              <a:rPr lang="en-US" sz="4400" dirty="0" smtClean="0"/>
            </a:br>
            <a:r>
              <a:rPr lang="en-US" sz="4400" dirty="0" smtClean="0"/>
              <a:t>Interpersonal </a:t>
            </a:r>
            <a:r>
              <a:rPr lang="en-US" sz="4400" dirty="0"/>
              <a:t>Communications in </a:t>
            </a:r>
            <a:br>
              <a:rPr lang="en-US" sz="4400" dirty="0"/>
            </a:br>
            <a:r>
              <a:rPr lang="en-US" sz="4400" dirty="0"/>
              <a:t>the Workplace</a:t>
            </a:r>
          </a:p>
        </p:txBody>
      </p:sp>
      <p:sp>
        <p:nvSpPr>
          <p:cNvPr id="2" name="TextBox 1"/>
          <p:cNvSpPr txBox="1"/>
          <p:nvPr/>
        </p:nvSpPr>
        <p:spPr>
          <a:xfrm>
            <a:off x="4710545" y="4110182"/>
            <a:ext cx="2382982" cy="942109"/>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4886036" y="4294909"/>
            <a:ext cx="4036291" cy="954107"/>
          </a:xfrm>
          <a:prstGeom prst="rect">
            <a:avLst/>
          </a:prstGeom>
          <a:noFill/>
        </p:spPr>
        <p:txBody>
          <a:bodyPr wrap="square" rtlCol="0">
            <a:spAutoFit/>
          </a:bodyPr>
          <a:lstStyle/>
          <a:p>
            <a:r>
              <a:rPr lang="en-US" sz="2800" dirty="0" smtClean="0">
                <a:solidFill>
                  <a:schemeClr val="tx2">
                    <a:lumMod val="75000"/>
                  </a:schemeClr>
                </a:solidFill>
                <a:latin typeface="Titillium"/>
              </a:rPr>
              <a:t>Carlier Myers</a:t>
            </a:r>
          </a:p>
          <a:p>
            <a:r>
              <a:rPr lang="en-US" sz="2800" dirty="0" smtClean="0">
                <a:solidFill>
                  <a:schemeClr val="tx2">
                    <a:lumMod val="75000"/>
                  </a:schemeClr>
                </a:solidFill>
                <a:latin typeface="Titillium"/>
              </a:rPr>
              <a:t>Associate Registrar</a:t>
            </a:r>
          </a:p>
        </p:txBody>
      </p:sp>
    </p:spTree>
    <p:extLst>
      <p:ext uri="{BB962C8B-B14F-4D97-AF65-F5344CB8AC3E}">
        <p14:creationId xmlns:p14="http://schemas.microsoft.com/office/powerpoint/2010/main" val="1732540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C8B3D-857B-B843-8FC2-74C5125321AB}"/>
              </a:ext>
            </a:extLst>
          </p:cNvPr>
          <p:cNvSpPr>
            <a:spLocks noGrp="1"/>
          </p:cNvSpPr>
          <p:nvPr>
            <p:ph type="title"/>
          </p:nvPr>
        </p:nvSpPr>
        <p:spPr/>
        <p:txBody>
          <a:bodyPr/>
          <a:lstStyle/>
          <a:p>
            <a:r>
              <a:rPr lang="en-US" dirty="0" smtClean="0"/>
              <a:t>Questions?</a:t>
            </a:r>
            <a:br>
              <a:rPr lang="en-US" dirty="0" smtClean="0"/>
            </a:br>
            <a:r>
              <a:rPr lang="en-US" dirty="0"/>
              <a:t/>
            </a:r>
            <a:br>
              <a:rPr lang="en-US" dirty="0"/>
            </a:br>
            <a:r>
              <a:rPr lang="en-US" dirty="0" smtClean="0"/>
              <a:t/>
            </a:r>
            <a:br>
              <a:rPr lang="en-US" dirty="0" smtClean="0"/>
            </a:br>
            <a:r>
              <a:rPr lang="en-US" dirty="0" smtClean="0"/>
              <a:t>Contact:</a:t>
            </a:r>
            <a:br>
              <a:rPr lang="en-US" dirty="0" smtClean="0"/>
            </a:br>
            <a:r>
              <a:rPr lang="en-US" sz="2800" dirty="0" smtClean="0"/>
              <a:t>Carlier Myers</a:t>
            </a:r>
            <a:br>
              <a:rPr lang="en-US" sz="2800" dirty="0" smtClean="0"/>
            </a:br>
            <a:r>
              <a:rPr lang="en-US" sz="2800" dirty="0" smtClean="0"/>
              <a:t>cmyers@case.edu</a:t>
            </a:r>
            <a:endParaRPr lang="en-US" dirty="0"/>
          </a:p>
        </p:txBody>
      </p:sp>
    </p:spTree>
    <p:extLst>
      <p:ext uri="{BB962C8B-B14F-4D97-AF65-F5344CB8AC3E}">
        <p14:creationId xmlns:p14="http://schemas.microsoft.com/office/powerpoint/2010/main" val="1587324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F6F9C-FE5C-8F48-B870-4B469F27D214}"/>
              </a:ext>
            </a:extLst>
          </p:cNvPr>
          <p:cNvSpPr>
            <a:spLocks noGrp="1"/>
          </p:cNvSpPr>
          <p:nvPr>
            <p:ph type="title"/>
          </p:nvPr>
        </p:nvSpPr>
        <p:spPr>
          <a:xfrm>
            <a:off x="433680" y="215234"/>
            <a:ext cx="8229600" cy="784602"/>
          </a:xfrm>
        </p:spPr>
        <p:txBody>
          <a:bodyPr/>
          <a:lstStyle/>
          <a:p>
            <a:r>
              <a:rPr lang="en-US" dirty="0"/>
              <a:t>Interpersonal Communication</a:t>
            </a:r>
          </a:p>
        </p:txBody>
      </p:sp>
      <p:sp>
        <p:nvSpPr>
          <p:cNvPr id="5" name="Content Placeholder 4"/>
          <p:cNvSpPr>
            <a:spLocks noGrp="1"/>
          </p:cNvSpPr>
          <p:nvPr>
            <p:ph idx="1"/>
          </p:nvPr>
        </p:nvSpPr>
        <p:spPr>
          <a:xfrm>
            <a:off x="433680" y="822036"/>
            <a:ext cx="7774280" cy="4176677"/>
          </a:xfrm>
        </p:spPr>
        <p:txBody>
          <a:bodyPr/>
          <a:lstStyle/>
          <a:p>
            <a:pPr>
              <a:buFont typeface="Arial" panose="020B0604020202020204" pitchFamily="34" charset="0"/>
              <a:buChar char="•"/>
            </a:pPr>
            <a:r>
              <a:rPr lang="en-US" sz="1800" dirty="0"/>
              <a:t>What is Interpersonal Communication?</a:t>
            </a:r>
          </a:p>
          <a:p>
            <a:pPr lvl="1">
              <a:buFont typeface="Arial" panose="020B0604020202020204" pitchFamily="34" charset="0"/>
              <a:buChar char="•"/>
            </a:pPr>
            <a:r>
              <a:rPr lang="en-US" sz="1800" dirty="0"/>
              <a:t>Communication is interpersonal when it involves two or more people taking turns speaking and listening.</a:t>
            </a:r>
          </a:p>
          <a:p>
            <a:pPr lvl="1">
              <a:buFont typeface="Arial" panose="020B0604020202020204" pitchFamily="34" charset="0"/>
              <a:buChar char="•"/>
            </a:pPr>
            <a:r>
              <a:rPr lang="en-US" sz="1800" dirty="0"/>
              <a:t>To communicate effectively, in other words, to be understood and understand others, is a set of skills to be learned and practiced. </a:t>
            </a:r>
          </a:p>
          <a:p>
            <a:pPr lvl="1">
              <a:buFont typeface="Arial" panose="020B0604020202020204" pitchFamily="34" charset="0"/>
              <a:buChar char="•"/>
            </a:pPr>
            <a:r>
              <a:rPr lang="en-US" sz="1800" dirty="0"/>
              <a:t>Exchange of thoughts and ideas between individuals.</a:t>
            </a:r>
          </a:p>
          <a:p>
            <a:pPr>
              <a:buFont typeface="Arial" panose="020B0604020202020204" pitchFamily="34" charset="0"/>
              <a:buChar char="•"/>
            </a:pPr>
            <a:r>
              <a:rPr lang="en-US" sz="1800" dirty="0"/>
              <a:t>Verbal and nonverbal – tonal variation, facial expression, gestures, body language. </a:t>
            </a:r>
          </a:p>
          <a:p>
            <a:pPr>
              <a:buFont typeface="Arial" panose="020B0604020202020204" pitchFamily="34" charset="0"/>
              <a:buChar char="•"/>
            </a:pPr>
            <a:r>
              <a:rPr lang="en-US" sz="1800" dirty="0"/>
              <a:t>In person and through email, other digital means of communication.</a:t>
            </a:r>
          </a:p>
          <a:p>
            <a:pPr>
              <a:buFont typeface="Arial" panose="020B0604020202020204" pitchFamily="34" charset="0"/>
              <a:buChar char="•"/>
            </a:pPr>
            <a:r>
              <a:rPr lang="en-US" sz="1800" dirty="0"/>
              <a:t>“When </a:t>
            </a:r>
            <a:r>
              <a:rPr lang="en-US" sz="1800" b="1" dirty="0"/>
              <a:t>interpersonal communication in the workplace is effective</a:t>
            </a:r>
            <a:r>
              <a:rPr lang="en-US" sz="1800" dirty="0"/>
              <a:t>, it makes operations more efficient and teamwork not only possible but easier”. </a:t>
            </a:r>
            <a:r>
              <a:rPr lang="en-US" sz="1800" baseline="30000" dirty="0"/>
              <a:t>1</a:t>
            </a:r>
          </a:p>
          <a:p>
            <a:pPr marL="0" indent="0"/>
            <a:endParaRPr lang="en-US" sz="1400" i="1" dirty="0"/>
          </a:p>
          <a:p>
            <a:pPr marL="0" indent="0"/>
            <a:r>
              <a:rPr lang="en-US" sz="1400" i="1" baseline="30000" dirty="0"/>
              <a:t>1</a:t>
            </a:r>
            <a:r>
              <a:rPr lang="en-US" sz="1400" i="1" dirty="0"/>
              <a:t>The Effects Of Interpersonal Communication in an Organization</a:t>
            </a:r>
            <a:br>
              <a:rPr lang="en-US" sz="1400" i="1" dirty="0"/>
            </a:br>
            <a:r>
              <a:rPr lang="en-US" sz="1400" i="1" dirty="0"/>
              <a:t>Nicky </a:t>
            </a:r>
            <a:r>
              <a:rPr lang="en-US" sz="1400" i="1" dirty="0" err="1"/>
              <a:t>LaMarco</a:t>
            </a:r>
            <a:r>
              <a:rPr lang="en-US" sz="1400" i="1" dirty="0"/>
              <a:t> - https://smallbusiness.chron.com/effects-interpersonal-communication-organization-18338.html</a:t>
            </a:r>
          </a:p>
          <a:p>
            <a:endParaRPr lang="en-US" dirty="0"/>
          </a:p>
        </p:txBody>
      </p:sp>
    </p:spTree>
    <p:extLst>
      <p:ext uri="{BB962C8B-B14F-4D97-AF65-F5344CB8AC3E}">
        <p14:creationId xmlns:p14="http://schemas.microsoft.com/office/powerpoint/2010/main" val="198624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680" y="423297"/>
            <a:ext cx="8229600" cy="784602"/>
          </a:xfrm>
        </p:spPr>
        <p:txBody>
          <a:bodyPr/>
          <a:lstStyle/>
          <a:p>
            <a:r>
              <a:rPr lang="en-US" dirty="0"/>
              <a:t>Components of Interpersonal Skills</a:t>
            </a:r>
          </a:p>
        </p:txBody>
      </p:sp>
      <p:sp>
        <p:nvSpPr>
          <p:cNvPr id="3" name="Content Placeholder 2"/>
          <p:cNvSpPr>
            <a:spLocks noGrp="1"/>
          </p:cNvSpPr>
          <p:nvPr>
            <p:ph idx="1"/>
          </p:nvPr>
        </p:nvSpPr>
        <p:spPr>
          <a:xfrm>
            <a:off x="661340" y="1207899"/>
            <a:ext cx="7774280" cy="4019883"/>
          </a:xfrm>
        </p:spPr>
        <p:txBody>
          <a:bodyPr/>
          <a:lstStyle/>
          <a:p>
            <a:pPr>
              <a:buFont typeface="Arial" panose="020B0604020202020204" pitchFamily="34" charset="0"/>
              <a:buChar char="•"/>
            </a:pPr>
            <a:r>
              <a:rPr lang="en-US" sz="2400" dirty="0"/>
              <a:t>Ability to manage conflict</a:t>
            </a:r>
          </a:p>
          <a:p>
            <a:pPr>
              <a:buFont typeface="Arial" panose="020B0604020202020204" pitchFamily="34" charset="0"/>
              <a:buChar char="•"/>
            </a:pPr>
            <a:r>
              <a:rPr lang="en-US" sz="2400" dirty="0"/>
              <a:t>Problem solving/negotiation</a:t>
            </a:r>
          </a:p>
          <a:p>
            <a:pPr>
              <a:buFont typeface="Arial" panose="020B0604020202020204" pitchFamily="34" charset="0"/>
              <a:buChar char="•"/>
            </a:pPr>
            <a:r>
              <a:rPr lang="en-US" sz="2400" dirty="0"/>
              <a:t>Communication</a:t>
            </a:r>
          </a:p>
          <a:p>
            <a:pPr>
              <a:buFont typeface="Arial" panose="020B0604020202020204" pitchFamily="34" charset="0"/>
              <a:buChar char="•"/>
            </a:pPr>
            <a:r>
              <a:rPr lang="en-US" sz="2400" dirty="0"/>
              <a:t>Listening</a:t>
            </a:r>
          </a:p>
          <a:p>
            <a:pPr>
              <a:buFont typeface="Arial" panose="020B0604020202020204" pitchFamily="34" charset="0"/>
              <a:buChar char="•"/>
            </a:pPr>
            <a:r>
              <a:rPr lang="en-US" sz="2400" dirty="0"/>
              <a:t>Flexibility</a:t>
            </a:r>
          </a:p>
          <a:p>
            <a:pPr>
              <a:buFont typeface="Arial" panose="020B0604020202020204" pitchFamily="34" charset="0"/>
              <a:buChar char="•"/>
            </a:pPr>
            <a:r>
              <a:rPr lang="en-US" sz="2400" dirty="0"/>
              <a:t>Showing appreciation</a:t>
            </a:r>
          </a:p>
          <a:p>
            <a:pPr>
              <a:buFont typeface="Arial" panose="020B0604020202020204" pitchFamily="34" charset="0"/>
              <a:buChar char="•"/>
            </a:pPr>
            <a:r>
              <a:rPr lang="en-US" sz="2400" dirty="0"/>
              <a:t>Being accountable for actions</a:t>
            </a:r>
          </a:p>
          <a:p>
            <a:pPr>
              <a:buFont typeface="Arial" panose="020B0604020202020204" pitchFamily="34" charset="0"/>
              <a:buChar char="•"/>
            </a:pPr>
            <a:r>
              <a:rPr lang="en-US" sz="2400" dirty="0"/>
              <a:t>Demonstrating responsibility</a:t>
            </a:r>
          </a:p>
          <a:p>
            <a:pPr>
              <a:buFont typeface="Arial" panose="020B0604020202020204" pitchFamily="34" charset="0"/>
              <a:buChar char="•"/>
            </a:pPr>
            <a:r>
              <a:rPr lang="en-US" sz="2400" dirty="0"/>
              <a:t>Emotional intelligence</a:t>
            </a:r>
          </a:p>
          <a:p>
            <a:endParaRPr lang="en-US" dirty="0"/>
          </a:p>
        </p:txBody>
      </p:sp>
    </p:spTree>
    <p:extLst>
      <p:ext uri="{BB962C8B-B14F-4D97-AF65-F5344CB8AC3E}">
        <p14:creationId xmlns:p14="http://schemas.microsoft.com/office/powerpoint/2010/main" val="548858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Common misconceptions about communication</a:t>
            </a:r>
            <a:r>
              <a:rPr lang="en-US" b="0" dirty="0"/>
              <a:t/>
            </a:r>
            <a:br>
              <a:rPr lang="en-US" b="0" dirty="0"/>
            </a:br>
            <a:endParaRPr lang="en-US" dirty="0"/>
          </a:p>
        </p:txBody>
      </p:sp>
      <p:sp>
        <p:nvSpPr>
          <p:cNvPr id="3" name="Content Placeholder 2"/>
          <p:cNvSpPr>
            <a:spLocks noGrp="1"/>
          </p:cNvSpPr>
          <p:nvPr>
            <p:ph sz="half" idx="1"/>
          </p:nvPr>
        </p:nvSpPr>
        <p:spPr>
          <a:xfrm>
            <a:off x="489528" y="1608355"/>
            <a:ext cx="3616036" cy="3842327"/>
          </a:xfrm>
        </p:spPr>
        <p:txBody>
          <a:bodyPr/>
          <a:lstStyle/>
          <a:p>
            <a:endParaRPr lang="en-US" dirty="0"/>
          </a:p>
          <a:p>
            <a:endParaRPr lang="en-US" dirty="0"/>
          </a:p>
          <a:p>
            <a:endParaRPr lang="en-US" dirty="0"/>
          </a:p>
          <a:p>
            <a:endParaRPr lang="en-US" dirty="0"/>
          </a:p>
          <a:p>
            <a:endParaRPr lang="en-US" dirty="0"/>
          </a:p>
          <a:p>
            <a:r>
              <a:rPr lang="en-US" sz="1050" dirty="0" smtClean="0"/>
              <a:t>Do </a:t>
            </a:r>
            <a:r>
              <a:rPr lang="en-US" sz="1050" dirty="0"/>
              <a:t>You Come off the Way You Intend To? Harvard Business Review. 2015;93(9):22. http://search.ebscohost.com/login.aspx?direct=true&amp;AuthType=ip,shib&amp;db=bth&amp;AN=109053049&amp;site=ehost-live. Accessed July 11, 2019.</a:t>
            </a:r>
          </a:p>
          <a:p>
            <a:endParaRPr lang="en-US" dirty="0"/>
          </a:p>
          <a:p>
            <a:endParaRPr lang="en-US" dirty="0"/>
          </a:p>
          <a:p>
            <a:endParaRPr lang="en-US" sz="2400" dirty="0"/>
          </a:p>
          <a:p>
            <a:endParaRPr lang="en-US" sz="2400" dirty="0"/>
          </a:p>
          <a:p>
            <a:endParaRPr lang="en-US" sz="2400" dirty="0"/>
          </a:p>
          <a:p>
            <a:endParaRPr lang="en-US" dirty="0"/>
          </a:p>
        </p:txBody>
      </p:sp>
      <p:sp>
        <p:nvSpPr>
          <p:cNvPr id="4" name="Content Placeholder 3"/>
          <p:cNvSpPr>
            <a:spLocks noGrp="1"/>
          </p:cNvSpPr>
          <p:nvPr>
            <p:ph sz="half" idx="2"/>
          </p:nvPr>
        </p:nvSpPr>
        <p:spPr>
          <a:xfrm>
            <a:off x="4137891" y="932874"/>
            <a:ext cx="4548909" cy="5193290"/>
          </a:xfrm>
        </p:spPr>
        <p:txBody>
          <a:bodyPr/>
          <a:lstStyle/>
          <a:p>
            <a:pPr marL="0" indent="0"/>
            <a:r>
              <a:rPr lang="en-US" sz="1200" dirty="0"/>
              <a:t>“If I say it, the other person will understand.” </a:t>
            </a:r>
          </a:p>
          <a:p>
            <a:pPr marL="0" indent="0"/>
            <a:r>
              <a:rPr lang="en-US" sz="1200" i="1" dirty="0"/>
              <a:t>Not necessarily. Meaning is determined by the receiver of the message, so just saying it doesn’t mean it will be understood. Need to check in with the person to see if the meaning of your message is understood as intended. </a:t>
            </a:r>
            <a:endParaRPr lang="en-US" sz="1200" dirty="0"/>
          </a:p>
          <a:p>
            <a:pPr marL="0" indent="0"/>
            <a:endParaRPr lang="en-US" sz="1200" dirty="0"/>
          </a:p>
          <a:p>
            <a:pPr marL="0" indent="0"/>
            <a:r>
              <a:rPr lang="en-US" sz="1200" dirty="0"/>
              <a:t>“The more communication, the better.”</a:t>
            </a:r>
          </a:p>
          <a:p>
            <a:pPr marL="0" indent="0"/>
            <a:r>
              <a:rPr lang="en-US" sz="1200" i="1" dirty="0"/>
              <a:t>Not necessarily. Talking too much and louder is a mistake. Excessive talking won’t help and can actually make the situation worse. Try other ways of expressing yourself. Knowing when to remain silent is a part of communicating effectively. </a:t>
            </a:r>
            <a:endParaRPr lang="en-US" sz="1200" dirty="0"/>
          </a:p>
          <a:p>
            <a:pPr marL="0" indent="0"/>
            <a:r>
              <a:rPr lang="en-US" sz="1200" dirty="0"/>
              <a:t/>
            </a:r>
            <a:br>
              <a:rPr lang="en-US" sz="1200" dirty="0"/>
            </a:br>
            <a:r>
              <a:rPr lang="en-US" sz="1200" dirty="0"/>
              <a:t>“Any problem can be solved at any time if we communicate with each other.”</a:t>
            </a:r>
          </a:p>
          <a:p>
            <a:pPr marL="0" indent="0"/>
            <a:r>
              <a:rPr lang="en-US" sz="1200" i="1" dirty="0"/>
              <a:t>There are times when taking some time away from each other can be a better solution than talking it out. Intensive emotions such as anger or sadness can blow an interaction out of proportion. A few moments of self-reflection can help gain perspective on the issue. </a:t>
            </a:r>
            <a:endParaRPr lang="en-US" sz="1200" dirty="0"/>
          </a:p>
          <a:p>
            <a:pPr marL="0" indent="0"/>
            <a:r>
              <a:rPr lang="en-US" sz="1200" dirty="0"/>
              <a:t/>
            </a:r>
            <a:br>
              <a:rPr lang="en-US" sz="1200" dirty="0"/>
            </a:br>
            <a:r>
              <a:rPr lang="en-US" sz="1200" dirty="0"/>
              <a:t>“Communication is a natural ability - some have it, some don’t.”</a:t>
            </a:r>
          </a:p>
          <a:p>
            <a:pPr marL="0" indent="0"/>
            <a:r>
              <a:rPr lang="en-US" sz="1200" i="1" dirty="0"/>
              <a:t>False. Skillful communication can be learned with practice. There are some simple techniques that improve how you understand and how others understand you. </a:t>
            </a:r>
            <a:endParaRPr lang="en-US" sz="1200" dirty="0"/>
          </a:p>
          <a:p>
            <a:endParaRPr lang="en-US" dirty="0"/>
          </a:p>
        </p:txBody>
      </p:sp>
      <p:pic>
        <p:nvPicPr>
          <p:cNvPr id="5" name="Picture 4"/>
          <p:cNvPicPr>
            <a:picLocks noChangeAspect="1"/>
          </p:cNvPicPr>
          <p:nvPr/>
        </p:nvPicPr>
        <p:blipFill>
          <a:blip r:embed="rId2"/>
          <a:stretch>
            <a:fillRect/>
          </a:stretch>
        </p:blipFill>
        <p:spPr>
          <a:xfrm>
            <a:off x="596334" y="2040794"/>
            <a:ext cx="2895238" cy="1961905"/>
          </a:xfrm>
          <a:prstGeom prst="rect">
            <a:avLst/>
          </a:prstGeom>
        </p:spPr>
      </p:pic>
    </p:spTree>
    <p:extLst>
      <p:ext uri="{BB962C8B-B14F-4D97-AF65-F5344CB8AC3E}">
        <p14:creationId xmlns:p14="http://schemas.microsoft.com/office/powerpoint/2010/main" val="199433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680" y="257042"/>
            <a:ext cx="8229600" cy="784602"/>
          </a:xfrm>
        </p:spPr>
        <p:txBody>
          <a:bodyPr/>
          <a:lstStyle/>
          <a:p>
            <a:r>
              <a:rPr lang="en-US" dirty="0"/>
              <a:t>How to Improve Interpersonal Communication in the Workplace</a:t>
            </a:r>
          </a:p>
        </p:txBody>
      </p:sp>
      <p:sp>
        <p:nvSpPr>
          <p:cNvPr id="3" name="Content Placeholder 2"/>
          <p:cNvSpPr>
            <a:spLocks noGrp="1"/>
          </p:cNvSpPr>
          <p:nvPr>
            <p:ph idx="1"/>
          </p:nvPr>
        </p:nvSpPr>
        <p:spPr>
          <a:xfrm>
            <a:off x="433680" y="1482179"/>
            <a:ext cx="7774280" cy="3405699"/>
          </a:xfrm>
        </p:spPr>
        <p:txBody>
          <a:bodyPr/>
          <a:lstStyle/>
          <a:p>
            <a:pPr>
              <a:buFont typeface="Arial" panose="020B0604020202020204" pitchFamily="34" charset="0"/>
              <a:buChar char="•"/>
            </a:pPr>
            <a:r>
              <a:rPr lang="en-US" sz="2100" dirty="0"/>
              <a:t>Research and Plan</a:t>
            </a:r>
          </a:p>
          <a:p>
            <a:pPr marL="800100" lvl="1" indent="-342900">
              <a:buFont typeface="Arial" panose="020B0604020202020204" pitchFamily="34" charset="0"/>
              <a:buChar char="•"/>
            </a:pPr>
            <a:r>
              <a:rPr lang="en-US" sz="2100" dirty="0"/>
              <a:t>Gather the facts. Use facts to keep the discussion neutral. </a:t>
            </a:r>
          </a:p>
          <a:p>
            <a:pPr>
              <a:buFont typeface="Arial" panose="020B0604020202020204" pitchFamily="34" charset="0"/>
              <a:buChar char="•"/>
            </a:pPr>
            <a:r>
              <a:rPr lang="en-US" sz="2100" dirty="0"/>
              <a:t>Understanding your audience</a:t>
            </a:r>
          </a:p>
          <a:p>
            <a:pPr marL="800100" lvl="1" indent="-342900">
              <a:buFont typeface="Arial" panose="020B0604020202020204" pitchFamily="34" charset="0"/>
              <a:buChar char="•"/>
            </a:pPr>
            <a:r>
              <a:rPr lang="en-US" sz="2100" dirty="0"/>
              <a:t>Try to put yourself in their shoes to understand their point of view and how they might receive your words.</a:t>
            </a:r>
          </a:p>
          <a:p>
            <a:pPr>
              <a:buFont typeface="Arial" panose="020B0604020202020204" pitchFamily="34" charset="0"/>
              <a:buChar char="•"/>
            </a:pPr>
            <a:r>
              <a:rPr lang="en-US" sz="2100" dirty="0"/>
              <a:t>Self-evaluation</a:t>
            </a:r>
          </a:p>
          <a:p>
            <a:pPr marL="800100" lvl="1" indent="-342900">
              <a:buFont typeface="Arial" panose="020B0604020202020204" pitchFamily="34" charset="0"/>
              <a:buChar char="•"/>
            </a:pPr>
            <a:r>
              <a:rPr lang="en-US" sz="2100" dirty="0"/>
              <a:t>Checking your self – emotions, tone, using “I” sentences. </a:t>
            </a:r>
          </a:p>
          <a:p>
            <a:pPr marL="800100" lvl="1" indent="-342900">
              <a:buFont typeface="Arial" panose="020B0604020202020204" pitchFamily="34" charset="0"/>
              <a:buChar char="•"/>
            </a:pPr>
            <a:r>
              <a:rPr lang="en-US" sz="2100" dirty="0"/>
              <a:t>Checking for understanding – “So, it sounds to me” or “What I am hearing you say…”</a:t>
            </a:r>
          </a:p>
          <a:p>
            <a:pPr marL="800100" lvl="1" indent="-342900">
              <a:buFont typeface="Arial" panose="020B0604020202020204" pitchFamily="34" charset="0"/>
              <a:buChar char="•"/>
            </a:pPr>
            <a:r>
              <a:rPr lang="en-US" sz="2100" dirty="0"/>
              <a:t>Use an “open tone”</a:t>
            </a:r>
          </a:p>
          <a:p>
            <a:endParaRPr lang="en-US" sz="2100" dirty="0"/>
          </a:p>
        </p:txBody>
      </p:sp>
    </p:spTree>
    <p:extLst>
      <p:ext uri="{BB962C8B-B14F-4D97-AF65-F5344CB8AC3E}">
        <p14:creationId xmlns:p14="http://schemas.microsoft.com/office/powerpoint/2010/main" val="4199192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025" y="215234"/>
            <a:ext cx="8229600" cy="784602"/>
          </a:xfrm>
        </p:spPr>
        <p:txBody>
          <a:bodyPr/>
          <a:lstStyle/>
          <a:p>
            <a:r>
              <a:rPr lang="en-US" dirty="0"/>
              <a:t>How to Improve Interpersonal Communication in the Workplace</a:t>
            </a:r>
          </a:p>
        </p:txBody>
      </p:sp>
      <p:sp>
        <p:nvSpPr>
          <p:cNvPr id="3" name="Content Placeholder 2"/>
          <p:cNvSpPr>
            <a:spLocks noGrp="1"/>
          </p:cNvSpPr>
          <p:nvPr>
            <p:ph idx="1"/>
          </p:nvPr>
        </p:nvSpPr>
        <p:spPr>
          <a:xfrm>
            <a:off x="445654" y="1463706"/>
            <a:ext cx="7774280" cy="3911858"/>
          </a:xfrm>
        </p:spPr>
        <p:txBody>
          <a:bodyPr/>
          <a:lstStyle/>
          <a:p>
            <a:pPr>
              <a:buFont typeface="Arial" panose="020B0604020202020204" pitchFamily="34" charset="0"/>
              <a:buChar char="•"/>
            </a:pPr>
            <a:r>
              <a:rPr lang="en-US" sz="2600" dirty="0"/>
              <a:t>Monitor Expectations </a:t>
            </a:r>
          </a:p>
          <a:p>
            <a:pPr marL="800100" lvl="1" indent="-342900">
              <a:buFont typeface="Arial" panose="020B0604020202020204" pitchFamily="34" charset="0"/>
              <a:buChar char="•"/>
            </a:pPr>
            <a:r>
              <a:rPr lang="en-US" sz="2600" dirty="0"/>
              <a:t>Cannot control or change anyone. </a:t>
            </a:r>
          </a:p>
          <a:p>
            <a:pPr marL="800100" lvl="1" indent="-342900">
              <a:buFont typeface="Arial" panose="020B0604020202020204" pitchFamily="34" charset="0"/>
              <a:buChar char="•"/>
            </a:pPr>
            <a:r>
              <a:rPr lang="en-US" sz="2600" dirty="0"/>
              <a:t>Everyone is responsible for their own actions. </a:t>
            </a:r>
          </a:p>
          <a:p>
            <a:pPr>
              <a:buFont typeface="Arial" panose="020B0604020202020204" pitchFamily="34" charset="0"/>
              <a:buChar char="•"/>
            </a:pPr>
            <a:r>
              <a:rPr lang="en-US" sz="2600" dirty="0"/>
              <a:t>Determine desired “win-win” outcome</a:t>
            </a:r>
          </a:p>
          <a:p>
            <a:pPr marL="800100" lvl="1" indent="-342900">
              <a:buFont typeface="Arial" panose="020B0604020202020204" pitchFamily="34" charset="0"/>
              <a:buChar char="•"/>
            </a:pPr>
            <a:r>
              <a:rPr lang="en-US" sz="2600" dirty="0"/>
              <a:t>May require compromise and still be “win-win”. </a:t>
            </a:r>
          </a:p>
          <a:p>
            <a:pPr>
              <a:buFont typeface="Arial" panose="020B0604020202020204" pitchFamily="34" charset="0"/>
              <a:buChar char="•"/>
            </a:pPr>
            <a:r>
              <a:rPr lang="en-US" sz="2600" dirty="0"/>
              <a:t>Actively listen as much as you speak</a:t>
            </a:r>
          </a:p>
          <a:p>
            <a:pPr>
              <a:buFont typeface="Arial" panose="020B0604020202020204" pitchFamily="34" charset="0"/>
              <a:buChar char="•"/>
            </a:pPr>
            <a:r>
              <a:rPr lang="en-US" sz="2600" dirty="0"/>
              <a:t>Practice the conversation</a:t>
            </a:r>
          </a:p>
          <a:p>
            <a:endParaRPr lang="en-US" dirty="0"/>
          </a:p>
        </p:txBody>
      </p:sp>
    </p:spTree>
    <p:extLst>
      <p:ext uri="{BB962C8B-B14F-4D97-AF65-F5344CB8AC3E}">
        <p14:creationId xmlns:p14="http://schemas.microsoft.com/office/powerpoint/2010/main" val="3756689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7" y="1"/>
            <a:ext cx="9144793" cy="5735781"/>
          </a:xfrm>
          <a:prstGeom prst="rect">
            <a:avLst/>
          </a:prstGeom>
        </p:spPr>
      </p:pic>
    </p:spTree>
    <p:extLst>
      <p:ext uri="{BB962C8B-B14F-4D97-AF65-F5344CB8AC3E}">
        <p14:creationId xmlns:p14="http://schemas.microsoft.com/office/powerpoint/2010/main" val="2976949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680" y="224471"/>
            <a:ext cx="8229600" cy="784602"/>
          </a:xfrm>
        </p:spPr>
        <p:txBody>
          <a:bodyPr/>
          <a:lstStyle/>
          <a:p>
            <a:r>
              <a:rPr lang="en-US" dirty="0"/>
              <a:t>Scenario 1</a:t>
            </a:r>
          </a:p>
        </p:txBody>
      </p:sp>
      <p:sp>
        <p:nvSpPr>
          <p:cNvPr id="3" name="Content Placeholder 2"/>
          <p:cNvSpPr>
            <a:spLocks noGrp="1"/>
          </p:cNvSpPr>
          <p:nvPr>
            <p:ph idx="1"/>
          </p:nvPr>
        </p:nvSpPr>
        <p:spPr>
          <a:xfrm>
            <a:off x="433680" y="817160"/>
            <a:ext cx="7774280" cy="4650767"/>
          </a:xfrm>
        </p:spPr>
        <p:txBody>
          <a:bodyPr/>
          <a:lstStyle/>
          <a:p>
            <a:pPr marL="0" indent="0"/>
            <a:r>
              <a:rPr lang="en-US" sz="2300" dirty="0" smtClean="0"/>
              <a:t>Recently, you and three or four other members of your group have been increasingly aware of personal disagreements and unspoken resentments among the people with whom you work. There is no official procedure to handle such problems, and you realize that, not only is productivity (personal and collective) suffering, but that everyone appears to be unhappy in general with the declining working conditions these problems have created. You feel the same way and would like to do something to improve the situation.</a:t>
            </a:r>
          </a:p>
          <a:p>
            <a:r>
              <a:rPr lang="en-US" sz="2300" b="1" dirty="0" smtClean="0"/>
              <a:t>Considering the fact that these three or four other individuals are also aware of the problem, what can you do?</a:t>
            </a:r>
          </a:p>
          <a:p>
            <a:endParaRPr lang="en-US" sz="2300" dirty="0"/>
          </a:p>
        </p:txBody>
      </p:sp>
    </p:spTree>
    <p:extLst>
      <p:ext uri="{BB962C8B-B14F-4D97-AF65-F5344CB8AC3E}">
        <p14:creationId xmlns:p14="http://schemas.microsoft.com/office/powerpoint/2010/main" val="640419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680" y="215234"/>
            <a:ext cx="8229600" cy="784602"/>
          </a:xfrm>
        </p:spPr>
        <p:txBody>
          <a:bodyPr/>
          <a:lstStyle/>
          <a:p>
            <a:r>
              <a:rPr lang="en-US" dirty="0"/>
              <a:t>Scenario 2</a:t>
            </a:r>
          </a:p>
        </p:txBody>
      </p:sp>
      <p:sp>
        <p:nvSpPr>
          <p:cNvPr id="3" name="Content Placeholder 2"/>
          <p:cNvSpPr>
            <a:spLocks noGrp="1"/>
          </p:cNvSpPr>
          <p:nvPr>
            <p:ph idx="1"/>
          </p:nvPr>
        </p:nvSpPr>
        <p:spPr>
          <a:xfrm>
            <a:off x="433680" y="1022669"/>
            <a:ext cx="7774280" cy="4629986"/>
          </a:xfrm>
        </p:spPr>
        <p:txBody>
          <a:bodyPr/>
          <a:lstStyle/>
          <a:p>
            <a:pPr marL="0" indent="0"/>
            <a:r>
              <a:rPr lang="en-US" dirty="0"/>
              <a:t>A fellow employee, Phil, has not been contributing equally to complete the normal weekly work at hand. Phil claims he is contributing, but that he is swamped with other work and the emotional aftermath of a bitter divorce. Some fellow workers are upset that he has been so lax and feel that they should take their complaints about Phil to the supervisor. You are good friends with Phil and know he's not lazy but feel that he may be overdramatizing his problems a bit. Your brought up the topic with Phil over coffee last night, but he was defensive and maintained his "innocence" he even accused you of not sympathizing with him.</a:t>
            </a:r>
          </a:p>
          <a:p>
            <a:pPr marL="0" indent="0"/>
            <a:endParaRPr lang="en-US" sz="1200" dirty="0"/>
          </a:p>
          <a:p>
            <a:r>
              <a:rPr lang="en-US" sz="1400" b="1" dirty="0"/>
              <a:t>What alternatives are there to the course of action your fellow employees want to take (filing a complaint with the supervisor)?</a:t>
            </a:r>
          </a:p>
          <a:p>
            <a:r>
              <a:rPr lang="en-US" sz="1400" b="1" dirty="0"/>
              <a:t>How might your suggestions improve the situation without involving the administration or hurting Phil's professional reputation?</a:t>
            </a:r>
          </a:p>
          <a:p>
            <a:endParaRPr lang="en-US" dirty="0"/>
          </a:p>
        </p:txBody>
      </p:sp>
    </p:spTree>
    <p:extLst>
      <p:ext uri="{BB962C8B-B14F-4D97-AF65-F5344CB8AC3E}">
        <p14:creationId xmlns:p14="http://schemas.microsoft.com/office/powerpoint/2010/main" val="1724022473"/>
      </p:ext>
    </p:extLst>
  </p:cSld>
  <p:clrMapOvr>
    <a:masterClrMapping/>
  </p:clrMapOvr>
</p:sld>
</file>

<file path=ppt/theme/theme1.xml><?xml version="1.0" encoding="utf-8"?>
<a:theme xmlns:a="http://schemas.openxmlformats.org/drawingml/2006/main" name="Case Opt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Case Option 1.pot</Template>
  <TotalTime>71</TotalTime>
  <Words>685</Words>
  <Application>Microsoft Office PowerPoint</Application>
  <PresentationFormat>On-screen Show (4:3)</PresentationFormat>
  <Paragraphs>70</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ＭＳ Ｐゴシック</vt:lpstr>
      <vt:lpstr>Arial</vt:lpstr>
      <vt:lpstr>Calibri</vt:lpstr>
      <vt:lpstr>Titillium</vt:lpstr>
      <vt:lpstr>TitilliumMaps26L 500 wt</vt:lpstr>
      <vt:lpstr>TitilliumMaps26L 999 wt</vt:lpstr>
      <vt:lpstr>헤드라인A</vt:lpstr>
      <vt:lpstr>Case Option 1</vt:lpstr>
      <vt:lpstr> Interpersonal Communications in  the Workplace</vt:lpstr>
      <vt:lpstr>Interpersonal Communication</vt:lpstr>
      <vt:lpstr>Components of Interpersonal Skills</vt:lpstr>
      <vt:lpstr>Common misconceptions about communication </vt:lpstr>
      <vt:lpstr>How to Improve Interpersonal Communication in the Workplace</vt:lpstr>
      <vt:lpstr>How to Improve Interpersonal Communication in the Workplace</vt:lpstr>
      <vt:lpstr>PowerPoint Presentation</vt:lpstr>
      <vt:lpstr>Scenario 1</vt:lpstr>
      <vt:lpstr>Scenario 2</vt:lpstr>
      <vt:lpstr>Questions?   Contact: Carlier Myers cmyers@case.edu</vt:lpstr>
    </vt:vector>
  </TitlesOfParts>
  <Company>L.A. graphics,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Tia A</dc:creator>
  <cp:lastModifiedBy>Bulow, Bob</cp:lastModifiedBy>
  <cp:revision>23</cp:revision>
  <dcterms:created xsi:type="dcterms:W3CDTF">2010-10-04T01:44:54Z</dcterms:created>
  <dcterms:modified xsi:type="dcterms:W3CDTF">2019-07-24T19:12:42Z</dcterms:modified>
</cp:coreProperties>
</file>